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71" r:id="rId2"/>
    <p:sldId id="260" r:id="rId3"/>
    <p:sldId id="257" r:id="rId4"/>
    <p:sldId id="258" r:id="rId5"/>
    <p:sldId id="275" r:id="rId6"/>
    <p:sldId id="276" r:id="rId7"/>
    <p:sldId id="277" r:id="rId8"/>
    <p:sldId id="331" r:id="rId9"/>
    <p:sldId id="332" r:id="rId10"/>
    <p:sldId id="333" r:id="rId11"/>
    <p:sldId id="272" r:id="rId12"/>
    <p:sldId id="303" r:id="rId13"/>
    <p:sldId id="304" r:id="rId14"/>
    <p:sldId id="305" r:id="rId15"/>
    <p:sldId id="306" r:id="rId16"/>
    <p:sldId id="307" r:id="rId17"/>
    <p:sldId id="308" r:id="rId18"/>
    <p:sldId id="348" r:id="rId19"/>
    <p:sldId id="309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47" r:id="rId28"/>
    <p:sldId id="278" r:id="rId29"/>
    <p:sldId id="284" r:id="rId30"/>
    <p:sldId id="285" r:id="rId31"/>
    <p:sldId id="334" r:id="rId32"/>
    <p:sldId id="335" r:id="rId33"/>
    <p:sldId id="336" r:id="rId34"/>
    <p:sldId id="350" r:id="rId35"/>
    <p:sldId id="338" r:id="rId36"/>
    <p:sldId id="349" r:id="rId37"/>
    <p:sldId id="339" r:id="rId38"/>
    <p:sldId id="340" r:id="rId39"/>
    <p:sldId id="341" r:id="rId40"/>
    <p:sldId id="342" r:id="rId41"/>
    <p:sldId id="279" r:id="rId42"/>
    <p:sldId id="289" r:id="rId43"/>
    <p:sldId id="280" r:id="rId44"/>
    <p:sldId id="290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45" r:id="rId53"/>
    <p:sldId id="344" r:id="rId54"/>
    <p:sldId id="346" r:id="rId55"/>
    <p:sldId id="267" r:id="rId5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230"/>
    <a:srgbClr val="F8CBA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4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291EC-6706-4B58-9790-03CB01A42A2F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F3056-563C-4D19-9819-97BD26464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15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F3056-563C-4D19-9819-97BD264646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8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F3056-563C-4D19-9819-97BD264646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56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F3056-563C-4D19-9819-97BD264646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95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F3056-563C-4D19-9819-97BD264646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25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F3056-563C-4D19-9819-97BD264646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8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F3056-563C-4D19-9819-97BD264646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9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F3056-563C-4D19-9819-97BD264646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9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F3056-563C-4D19-9819-97BD2646466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46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F3056-563C-4D19-9819-97BD2646466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61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티웨이_항공" panose="02000300000000000000" pitchFamily="2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티웨이_항공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티웨이_항공" panose="02000300000000000000" pitchFamily="2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티웨이_항공" panose="02000300000000000000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티웨이_항공" panose="02000300000000000000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티웨이_항공" panose="02000300000000000000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티웨이_항공" panose="02000300000000000000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티웨이_항공" panose="02000300000000000000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티웨이_항공" panose="02000300000000000000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png"/><Relationship Id="rId7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9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F5EB8365-3C8F-4A12-8090-88379DFF4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4974" y="1586231"/>
            <a:ext cx="5655766" cy="7113253"/>
            <a:chOff x="6314974" y="1586231"/>
            <a:chExt cx="5655766" cy="7113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4974" y="1586231"/>
              <a:ext cx="5655766" cy="71132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70295" y="2192969"/>
            <a:ext cx="7028801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8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Bebas" pitchFamily="34" charset="0"/>
              </a:rPr>
              <a:t>한국어</a:t>
            </a:r>
            <a:endParaRPr lang="en-US" altLang="ko-KR" sz="6000" kern="0" spc="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Bebas" pitchFamily="34" charset="0"/>
            </a:endParaRPr>
          </a:p>
          <a:p>
            <a:r>
              <a:rPr lang="ko-KR" altLang="en-US" sz="6000" kern="0" spc="8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Bebas" pitchFamily="34" charset="0"/>
              </a:rPr>
              <a:t>뉴스 토픽</a:t>
            </a:r>
            <a:endParaRPr lang="en-US" altLang="ko-KR" sz="6000" kern="0" spc="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Bebas" pitchFamily="34" charset="0"/>
            </a:endParaRPr>
          </a:p>
          <a:p>
            <a:r>
              <a:rPr lang="ko-KR" altLang="en-US" sz="6000" kern="0" spc="8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Bebas" pitchFamily="34" charset="0"/>
              </a:rPr>
              <a:t>분류</a:t>
            </a:r>
            <a:endParaRPr lang="en-US" altLang="ko-KR" sz="6000" kern="0" spc="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Bebas" pitchFamily="34" charset="0"/>
            </a:endParaRPr>
          </a:p>
          <a:p>
            <a:endParaRPr lang="en-US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8098" y="6918521"/>
            <a:ext cx="3940947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3 Light" pitchFamily="34" charset="0"/>
              </a:rPr>
              <a:t>비타민 </a:t>
            </a:r>
            <a:r>
              <a:rPr lang="en-US" altLang="ko-KR" sz="2000" kern="0" spc="-1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3 Light" pitchFamily="34" charset="0"/>
              </a:rPr>
              <a:t>7</a:t>
            </a:r>
            <a:r>
              <a:rPr lang="ko-KR" altLang="en-US" sz="2000" kern="0" spc="-1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3 Light" pitchFamily="34" charset="0"/>
              </a:rPr>
              <a:t>기 자연어</a:t>
            </a:r>
            <a:endParaRPr lang="en-US" altLang="ko-KR" sz="2000" kern="0" spc="-1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S-Core Dream 3 Light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이준석 유진이 </a:t>
            </a:r>
            <a:r>
              <a:rPr lang="ko-KR" altLang="en-US" dirty="0" err="1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유하준</a:t>
            </a:r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황예원</a:t>
            </a:r>
            <a:endParaRPr lang="en-US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603342" y="4076700"/>
            <a:ext cx="2822719" cy="187057"/>
            <a:chOff x="9913941" y="3605253"/>
            <a:chExt cx="2822719" cy="1870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3941" y="3605253"/>
              <a:ext cx="2822719" cy="187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BE46FDE9-ED7A-42D2-B39A-FFCD3B726567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0D9C1DC5-7C34-4720-9724-3CB10B5E783F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6" name="Object 14">
                <a:extLst>
                  <a:ext uri="{FF2B5EF4-FFF2-40B4-BE49-F238E27FC236}">
                    <a16:creationId xmlns:a16="http://schemas.microsoft.com/office/drawing/2014/main" id="{D798E418-9FF5-466E-A014-4640BA56D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684F9791-BAAA-42D4-9E28-C0E16068095E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전처리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9F00354F-6AFE-41FC-809E-C8F0D1F823B1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3" name="그룹 1007">
                <a:extLst>
                  <a:ext uri="{FF2B5EF4-FFF2-40B4-BE49-F238E27FC236}">
                    <a16:creationId xmlns:a16="http://schemas.microsoft.com/office/drawing/2014/main" id="{E607A92C-5E82-4A81-99E1-6A30862E9CDE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5" name="Object 19">
                  <a:extLst>
                    <a:ext uri="{FF2B5EF4-FFF2-40B4-BE49-F238E27FC236}">
                      <a16:creationId xmlns:a16="http://schemas.microsoft.com/office/drawing/2014/main" id="{4159D9F8-E2EB-4C39-B46E-91603489E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4" name="Object 22">
                <a:extLst>
                  <a:ext uri="{FF2B5EF4-FFF2-40B4-BE49-F238E27FC236}">
                    <a16:creationId xmlns:a16="http://schemas.microsoft.com/office/drawing/2014/main" id="{D240D9B6-CC48-4949-A6D2-BFEA6A6DA1C1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002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6FD5A4-994A-40EC-AEAC-0FAA96AB5A77}"/>
              </a:ext>
            </a:extLst>
          </p:cNvPr>
          <p:cNvGrpSpPr/>
          <p:nvPr/>
        </p:nvGrpSpPr>
        <p:grpSpPr>
          <a:xfrm>
            <a:off x="1474772" y="2095500"/>
            <a:ext cx="15136828" cy="5562600"/>
            <a:chOff x="1474772" y="3390900"/>
            <a:chExt cx="14527228" cy="491481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BA72DC-E1CE-4F2B-917E-96EA18F87CB3}"/>
                </a:ext>
              </a:extLst>
            </p:cNvPr>
            <p:cNvSpPr/>
            <p:nvPr/>
          </p:nvSpPr>
          <p:spPr>
            <a:xfrm>
              <a:off x="2286000" y="3886118"/>
              <a:ext cx="6248400" cy="4419600"/>
            </a:xfrm>
            <a:prstGeom prst="round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lang="en-US" altLang="ko-KR" b="0" i="0" u="none" strike="noStrike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lang="en-US" altLang="ko-KR" b="0" i="0" u="none" strike="noStrike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layer</a:t>
              </a:r>
              <a:r>
                <a:rPr lang="ko-KR" altLang="en-US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ko-KR" altLang="en-US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</a:t>
              </a:r>
              <a:r>
                <a:rPr lang="ko-KR" altLang="en-US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수를 늘려도 성능의 변화가 크게 없음 </a:t>
              </a:r>
              <a:endPara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endParaRPr lang="ko-KR" altLang="en-US" b="0" i="0" u="none" strike="noStrike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overfitting</a:t>
              </a:r>
              <a:r>
                <a:rPr lang="ko-KR" altLang="en-US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방지하기 위해 </a:t>
              </a:r>
              <a:r>
                <a:rPr lang="en-US" altLang="ko-KR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dropout</a:t>
              </a:r>
              <a:r>
                <a:rPr lang="ko-KR" altLang="en-US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사용 </a:t>
              </a:r>
              <a:endParaRPr lang="en-US" altLang="ko-KR" b="0" i="0" u="none" strike="noStrike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endParaRPr lang="ko-KR" altLang="en-US" b="0" i="0" u="none" strike="noStrike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 entropy, sparser categorical entropy</a:t>
              </a:r>
              <a:r>
                <a:rPr lang="ko-KR" altLang="en-US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en-US" altLang="ko-KR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input type</a:t>
              </a:r>
              <a:r>
                <a:rPr lang="ko-KR" altLang="en-US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다름 → </a:t>
              </a:r>
              <a:r>
                <a:rPr lang="en-US" altLang="ko-KR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one-hot vector</a:t>
              </a:r>
              <a:r>
                <a:rPr lang="ko-KR" altLang="en-US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사용</a:t>
              </a:r>
              <a:endParaRPr lang="en-US" altLang="ko-KR" b="0" i="0" u="none" strike="noStrike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dirty="0" err="1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</a:t>
              </a:r>
              <a:r>
                <a:rPr lang="en-US" altLang="ko-KR" b="0" i="0" u="none" strike="noStrike" dirty="0" err="1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</a:t>
              </a:r>
              <a:r>
                <a:rPr lang="en-US" altLang="ko-KR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accuracy : 0.78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</a:t>
              </a:r>
              <a:r>
                <a:rPr lang="en-US" altLang="ko-KR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est accuracy</a:t>
              </a:r>
            </a:p>
            <a:p>
              <a:pPr marL="742950" lvl="1" indent="-285750" fontAlgn="base">
                <a:buFont typeface="Wingdings" panose="05000000000000000000" pitchFamily="2" charset="2"/>
                <a:buChar char="§"/>
              </a:pPr>
              <a:r>
                <a:rPr lang="en-US" altLang="ko-KR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Public : 0.75</a:t>
              </a:r>
            </a:p>
            <a:p>
              <a:pPr marL="742950" lvl="1" indent="-285750" fontAlgn="base">
                <a:buFont typeface="Wingdings" panose="05000000000000000000" pitchFamily="2" charset="2"/>
                <a:buChar char="§"/>
              </a:pPr>
              <a:r>
                <a:rPr lang="en-US" altLang="ko-KR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Private : 0.78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48D582D-AE65-4BF5-AB6A-099DEF099677}"/>
                </a:ext>
              </a:extLst>
            </p:cNvPr>
            <p:cNvSpPr/>
            <p:nvPr/>
          </p:nvSpPr>
          <p:spPr>
            <a:xfrm>
              <a:off x="1474772" y="3467100"/>
              <a:ext cx="2822719" cy="1212149"/>
            </a:xfrm>
            <a:prstGeom prst="roundRect">
              <a:avLst/>
            </a:prstGeom>
            <a:solidFill>
              <a:srgbClr val="7F7F7F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단순 </a:t>
              </a:r>
              <a:r>
                <a:rPr lang="ko-KR" altLang="en-US" sz="28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B27C9E-4CE9-47B2-BEAE-D9FE7F4CFAEE}"/>
                </a:ext>
              </a:extLst>
            </p:cNvPr>
            <p:cNvSpPr/>
            <p:nvPr/>
          </p:nvSpPr>
          <p:spPr>
            <a:xfrm>
              <a:off x="9753600" y="3809918"/>
              <a:ext cx="6248400" cy="4419600"/>
            </a:xfrm>
            <a:prstGeom prst="roundRect">
              <a:avLst/>
            </a:prstGeom>
            <a:noFill/>
            <a:ln w="762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validation, test accuracy</a:t>
              </a:r>
              <a:r>
                <a:rPr lang="ko-KR" altLang="en-US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모두 성능 향상을 보임</a:t>
              </a:r>
              <a:endParaRPr lang="en-US" altLang="ko-KR" b="0" i="0" u="none" strike="noStrike" dirty="0">
                <a:solidFill>
                  <a:srgbClr val="7F7F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endParaRPr lang="ko-KR" altLang="en-US" b="0" i="0" u="none" strike="noStrike" dirty="0">
                <a:solidFill>
                  <a:srgbClr val="7F7F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b="0" i="0" u="none" strike="noStrike" dirty="0" err="1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val</a:t>
              </a:r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accuracy : 0.83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lang="en-US" altLang="ko-KR" b="0" i="0" u="none" strike="noStrike" dirty="0">
                <a:solidFill>
                  <a:srgbClr val="7F7F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 accuracy : </a:t>
              </a:r>
            </a:p>
            <a:p>
              <a:pPr marL="742950" lvl="1" indent="-285750" fontAlgn="base">
                <a:buFont typeface="Wingdings" panose="05000000000000000000" pitchFamily="2" charset="2"/>
                <a:buChar char="§"/>
              </a:pPr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public : 0.79</a:t>
              </a:r>
            </a:p>
            <a:p>
              <a:pPr marL="742950" lvl="1" indent="-285750" fontAlgn="base">
                <a:buFont typeface="Wingdings" panose="05000000000000000000" pitchFamily="2" charset="2"/>
                <a:buChar char="§"/>
              </a:pPr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private : 0.82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9CD326E-AF52-4B9F-A56F-808AE7453740}"/>
                </a:ext>
              </a:extLst>
            </p:cNvPr>
            <p:cNvSpPr/>
            <p:nvPr/>
          </p:nvSpPr>
          <p:spPr>
            <a:xfrm>
              <a:off x="8942372" y="3390900"/>
              <a:ext cx="2822719" cy="121214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7F7F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정교화 </a:t>
              </a:r>
              <a:r>
                <a:rPr lang="ko-KR" altLang="en-US" sz="2800" dirty="0" err="1">
                  <a:solidFill>
                    <a:srgbClr val="7F7F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ko-KR" altLang="en-US" sz="2800" dirty="0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F3AE8C-3644-4FEF-BEF8-ED83A07CD7DE}"/>
              </a:ext>
            </a:extLst>
          </p:cNvPr>
          <p:cNvGrpSpPr/>
          <p:nvPr/>
        </p:nvGrpSpPr>
        <p:grpSpPr>
          <a:xfrm>
            <a:off x="4900425" y="8191500"/>
            <a:ext cx="9501375" cy="634404"/>
            <a:chOff x="4138425" y="8420100"/>
            <a:chExt cx="9501375" cy="634404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C5AEC23B-23B1-4D36-A969-A3B46E40435E}"/>
                </a:ext>
              </a:extLst>
            </p:cNvPr>
            <p:cNvSpPr/>
            <p:nvPr/>
          </p:nvSpPr>
          <p:spPr>
            <a:xfrm>
              <a:off x="4138425" y="8548124"/>
              <a:ext cx="776473" cy="506380"/>
            </a:xfrm>
            <a:prstGeom prst="rightArrow">
              <a:avLst/>
            </a:prstGeom>
            <a:solidFill>
              <a:srgbClr val="FC5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05C6AD3F-E0FF-4B29-9898-7C75B05F5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403" y="8420100"/>
              <a:ext cx="8475397" cy="634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115714"/>
                </a:lnSpc>
                <a:spcBef>
                  <a:spcPts val="0"/>
                </a:spcBef>
                <a:buNone/>
              </a:pPr>
              <a:r>
                <a:rPr lang="ko-KR" altLang="en-US" sz="3200" dirty="0">
                  <a:solidFill>
                    <a:srgbClr val="FC523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ourier New"/>
                  <a:sym typeface="Courier New"/>
                </a:rPr>
                <a:t>전처리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ourier New"/>
                  <a:sym typeface="Courier New"/>
                </a:rPr>
                <a:t>만 잘해도 좋은 성능 향상을 기대할 수 있음 </a:t>
              </a:r>
              <a:endPara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13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3D8C6C-9E9A-4582-9F54-17430DE5BDCB}"/>
              </a:ext>
            </a:extLst>
          </p:cNvPr>
          <p:cNvSpPr/>
          <p:nvPr/>
        </p:nvSpPr>
        <p:spPr>
          <a:xfrm>
            <a:off x="8153400" y="0"/>
            <a:ext cx="10287000" cy="10401300"/>
          </a:xfrm>
          <a:prstGeom prst="rect">
            <a:avLst/>
          </a:pr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항공" panose="02000300000000000000" pitchFamily="2" charset="-127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82D054C-2905-4B20-A083-094546180D09}"/>
              </a:ext>
            </a:extLst>
          </p:cNvPr>
          <p:cNvSpPr txBox="1"/>
          <p:nvPr/>
        </p:nvSpPr>
        <p:spPr>
          <a:xfrm>
            <a:off x="0" y="3467100"/>
            <a:ext cx="820241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kern="0" spc="8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Bebas" pitchFamily="34" charset="0"/>
              </a:rPr>
              <a:t>모델링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1512F655-64BA-4D3A-9C48-4BB51F0AC2C7}"/>
              </a:ext>
            </a:extLst>
          </p:cNvPr>
          <p:cNvGrpSpPr/>
          <p:nvPr/>
        </p:nvGrpSpPr>
        <p:grpSpPr>
          <a:xfrm>
            <a:off x="3733800" y="4617375"/>
            <a:ext cx="4419600" cy="221325"/>
            <a:chOff x="5191688" y="4617375"/>
            <a:chExt cx="2822719" cy="187057"/>
          </a:xfrm>
        </p:grpSpPr>
        <p:pic>
          <p:nvPicPr>
            <p:cNvPr id="27" name="Object 7">
              <a:extLst>
                <a:ext uri="{FF2B5EF4-FFF2-40B4-BE49-F238E27FC236}">
                  <a16:creationId xmlns:a16="http://schemas.microsoft.com/office/drawing/2014/main" id="{AB78319C-B143-4ECA-8087-D8969F8A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1688" y="4617375"/>
              <a:ext cx="2822719" cy="18705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D39976-134D-49CA-AD41-856FEAC2C5CA}"/>
              </a:ext>
            </a:extLst>
          </p:cNvPr>
          <p:cNvSpPr txBox="1"/>
          <p:nvPr/>
        </p:nvSpPr>
        <p:spPr>
          <a:xfrm>
            <a:off x="8126210" y="1524150"/>
            <a:ext cx="858653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	01. RNN</a:t>
            </a:r>
          </a:p>
          <a:p>
            <a:endParaRPr lang="en-US" altLang="ko-KR" sz="3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	02. Bi-LSTM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		</a:t>
            </a:r>
            <a:r>
              <a:rPr lang="en-US" altLang="ko-KR" sz="3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a. Bi-LSTM</a:t>
            </a:r>
          </a:p>
          <a:p>
            <a:r>
              <a:rPr lang="en-US" altLang="ko-KR" sz="3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		b. Bi-LSTM (+</a:t>
            </a:r>
            <a:r>
              <a:rPr lang="en-US" altLang="ko-KR" sz="3000" dirty="0" err="1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Fasttext</a:t>
            </a:r>
            <a:r>
              <a:rPr lang="en-US" altLang="ko-KR" sz="3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)</a:t>
            </a:r>
          </a:p>
          <a:p>
            <a:r>
              <a:rPr lang="en-US" altLang="ko-KR" sz="3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		c. Bi-LSTM &amp; CNN ensemble</a:t>
            </a:r>
          </a:p>
          <a:p>
            <a:endParaRPr lang="en-US" altLang="ko-KR" sz="3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	03. BERT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		</a:t>
            </a:r>
            <a:r>
              <a:rPr lang="en-US" altLang="ko-KR" sz="3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a. </a:t>
            </a:r>
            <a:r>
              <a:rPr lang="en-US" altLang="ko-KR" sz="3000" dirty="0" err="1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KoBERT</a:t>
            </a:r>
            <a:r>
              <a:rPr lang="en-US" altLang="ko-KR" sz="3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(1)</a:t>
            </a:r>
          </a:p>
          <a:p>
            <a:r>
              <a:rPr lang="en-US" altLang="ko-KR" sz="3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		b. </a:t>
            </a:r>
            <a:r>
              <a:rPr lang="en-US" altLang="ko-KR" sz="3000" dirty="0" err="1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KoBERT</a:t>
            </a:r>
            <a:r>
              <a:rPr lang="en-US" altLang="ko-KR" sz="3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(2)</a:t>
            </a:r>
          </a:p>
          <a:p>
            <a:r>
              <a:rPr lang="en-US" altLang="ko-KR" sz="3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		c. </a:t>
            </a:r>
            <a:r>
              <a:rPr lang="en-US" altLang="ko-KR" sz="3000" dirty="0" err="1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DistilBert</a:t>
            </a:r>
            <a:endParaRPr lang="en-US" altLang="ko-KR" sz="30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3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59285C-50FB-4637-87AB-2DB7DDEE033C}"/>
              </a:ext>
            </a:extLst>
          </p:cNvPr>
          <p:cNvGrpSpPr/>
          <p:nvPr/>
        </p:nvGrpSpPr>
        <p:grpSpPr>
          <a:xfrm>
            <a:off x="8126210" y="2019300"/>
            <a:ext cx="4293268" cy="152400"/>
            <a:chOff x="8126210" y="2019300"/>
            <a:chExt cx="4293268" cy="1524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46DF6AE-ABAD-429E-9E5E-654E4B8C8095}"/>
                </a:ext>
              </a:extLst>
            </p:cNvPr>
            <p:cNvCxnSpPr/>
            <p:nvPr/>
          </p:nvCxnSpPr>
          <p:spPr>
            <a:xfrm>
              <a:off x="8126210" y="2171700"/>
              <a:ext cx="4141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DD57603-18B2-4FF7-8F11-758FD2988DC9}"/>
                </a:ext>
              </a:extLst>
            </p:cNvPr>
            <p:cNvCxnSpPr/>
            <p:nvPr/>
          </p:nvCxnSpPr>
          <p:spPr>
            <a:xfrm flipV="1">
              <a:off x="12268200" y="2019300"/>
              <a:ext cx="151278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FD1347-728B-41AD-A0EC-D542DD59999F}"/>
              </a:ext>
            </a:extLst>
          </p:cNvPr>
          <p:cNvGrpSpPr/>
          <p:nvPr/>
        </p:nvGrpSpPr>
        <p:grpSpPr>
          <a:xfrm>
            <a:off x="8153400" y="5448300"/>
            <a:ext cx="4293268" cy="152400"/>
            <a:chOff x="8126210" y="2019300"/>
            <a:chExt cx="4293268" cy="1524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DA9DE57-6AF8-4CD0-99E1-5D05295CF7A6}"/>
                </a:ext>
              </a:extLst>
            </p:cNvPr>
            <p:cNvCxnSpPr/>
            <p:nvPr/>
          </p:nvCxnSpPr>
          <p:spPr>
            <a:xfrm>
              <a:off x="8126210" y="2171700"/>
              <a:ext cx="4141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989FC97-30EF-4179-9D57-E034FFD38D25}"/>
                </a:ext>
              </a:extLst>
            </p:cNvPr>
            <p:cNvCxnSpPr/>
            <p:nvPr/>
          </p:nvCxnSpPr>
          <p:spPr>
            <a:xfrm flipV="1">
              <a:off x="12268200" y="2019300"/>
              <a:ext cx="151278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A9767D-0CBA-4BBC-9859-702A9290E58C}"/>
              </a:ext>
            </a:extLst>
          </p:cNvPr>
          <p:cNvGrpSpPr/>
          <p:nvPr/>
        </p:nvGrpSpPr>
        <p:grpSpPr>
          <a:xfrm>
            <a:off x="8153400" y="8801100"/>
            <a:ext cx="4293268" cy="152400"/>
            <a:chOff x="8126210" y="2019300"/>
            <a:chExt cx="4293268" cy="1524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66C6943-7B99-48CC-9EB4-282C01F46CB7}"/>
                </a:ext>
              </a:extLst>
            </p:cNvPr>
            <p:cNvCxnSpPr/>
            <p:nvPr/>
          </p:nvCxnSpPr>
          <p:spPr>
            <a:xfrm>
              <a:off x="8126210" y="2171700"/>
              <a:ext cx="4141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0943163-3272-4469-928B-59134F74A603}"/>
                </a:ext>
              </a:extLst>
            </p:cNvPr>
            <p:cNvCxnSpPr/>
            <p:nvPr/>
          </p:nvCxnSpPr>
          <p:spPr>
            <a:xfrm flipV="1">
              <a:off x="12268200" y="2019300"/>
              <a:ext cx="151278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72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65A7992-B3DC-40BF-9263-1D76D01EC6B5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6" name="Object 6"/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RNN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AC7B6DCF-1FC9-47AB-9807-3786E68A2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413" y="3145008"/>
            <a:ext cx="120449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Konlpy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형태소 토크나이징을 통해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동사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명사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전처리된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피처 활용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C4A072BC-9D54-423A-B21A-BAE6D2BF7CA2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026C08ED-013F-4568-A3B0-6CC025A9C869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6" name="Object 14">
                <a:extLst>
                  <a:ext uri="{FF2B5EF4-FFF2-40B4-BE49-F238E27FC236}">
                    <a16:creationId xmlns:a16="http://schemas.microsoft.com/office/drawing/2014/main" id="{D580E567-EE4A-492A-8F90-2404A8E3A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1" name="Object 17">
              <a:extLst>
                <a:ext uri="{FF2B5EF4-FFF2-40B4-BE49-F238E27FC236}">
                  <a16:creationId xmlns:a16="http://schemas.microsoft.com/office/drawing/2014/main" id="{62A93B03-65F2-4F37-8A95-03E3ED17C66B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2" name="그룹 1006">
              <a:extLst>
                <a:ext uri="{FF2B5EF4-FFF2-40B4-BE49-F238E27FC236}">
                  <a16:creationId xmlns:a16="http://schemas.microsoft.com/office/drawing/2014/main" id="{4EA36C7D-67B8-49EA-92F5-3F5A6D3B9333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13" name="그룹 1007">
                <a:extLst>
                  <a:ext uri="{FF2B5EF4-FFF2-40B4-BE49-F238E27FC236}">
                    <a16:creationId xmlns:a16="http://schemas.microsoft.com/office/drawing/2014/main" id="{96B4AC6D-EED5-4CFD-9FC5-2C2B4FF784E8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15" name="Object 19">
                  <a:extLst>
                    <a:ext uri="{FF2B5EF4-FFF2-40B4-BE49-F238E27FC236}">
                      <a16:creationId xmlns:a16="http://schemas.microsoft.com/office/drawing/2014/main" id="{FF4B1D32-C51D-474F-AA29-13D9A8B9B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14" name="Object 22">
                <a:extLst>
                  <a:ext uri="{FF2B5EF4-FFF2-40B4-BE49-F238E27FC236}">
                    <a16:creationId xmlns:a16="http://schemas.microsoft.com/office/drawing/2014/main" id="{E8F30D61-3787-4BD5-ACEB-17D70CEF338C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54CBFD-689F-46E4-839F-FF69BF59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3916840"/>
            <a:ext cx="8025740" cy="352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5EFFE009-B683-40EA-932C-F2F28B9B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70" y="5380559"/>
            <a:ext cx="11828930" cy="326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58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304DD38-7989-47F2-B0AF-F4747852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57" y="3531965"/>
            <a:ext cx="12106017" cy="378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6971247C-7B07-4F59-BACF-C02DCEB85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517" y="7473463"/>
            <a:ext cx="7948963" cy="14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38DCE53F-68F2-4961-95FD-52B1F1F7C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6129" y="3026480"/>
            <a:ext cx="146357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등장 횟수가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회인 단어들은 자연어 처리에서 배제 →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어느정도 비중을 차지하는지 확인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3B5E0A75-CAAF-4115-82C0-AB6ACF5E02FA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2939EB5E-A84E-443A-8124-09C1E64CFC9A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4" name="Object 14">
                <a:extLst>
                  <a:ext uri="{FF2B5EF4-FFF2-40B4-BE49-F238E27FC236}">
                    <a16:creationId xmlns:a16="http://schemas.microsoft.com/office/drawing/2014/main" id="{653879E5-8E5D-429A-A8DD-D057B945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C33A0CF0-40F5-4A7F-9DF8-06C7AF95EC99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1C1C7498-96C7-48EF-858B-AE26C3E204AA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1" name="그룹 1007">
                <a:extLst>
                  <a:ext uri="{FF2B5EF4-FFF2-40B4-BE49-F238E27FC236}">
                    <a16:creationId xmlns:a16="http://schemas.microsoft.com/office/drawing/2014/main" id="{C813C94B-99EF-4A07-83A9-16E3FFA13E5D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3" name="Object 19">
                  <a:extLst>
                    <a:ext uri="{FF2B5EF4-FFF2-40B4-BE49-F238E27FC236}">
                      <a16:creationId xmlns:a16="http://schemas.microsoft.com/office/drawing/2014/main" id="{A6DFA191-B263-438B-B5BC-09D2C8D8D7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2" name="Object 22">
                <a:extLst>
                  <a:ext uri="{FF2B5EF4-FFF2-40B4-BE49-F238E27FC236}">
                    <a16:creationId xmlns:a16="http://schemas.microsoft.com/office/drawing/2014/main" id="{4D1F58AE-C082-45F7-9646-FF449B773C13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34166C-4B60-491F-A904-AADC131267A4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4179B2C6-433A-4EA9-860D-80F2D603FAF2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RNN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D849099B-EE3C-48FD-B4FC-A7B9BE0E558A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CF899E4A-3626-4F9C-92D4-E3371B95F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597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9447ED59-5A71-4682-8365-28BE7C4F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115" y="3009900"/>
            <a:ext cx="112950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데이터에서 가장 길이가 긴 리뷰와 전체 데이터 길이 분포 확인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E3F11F-31B9-4BE2-B15D-600A60DB3CD5}"/>
              </a:ext>
            </a:extLst>
          </p:cNvPr>
          <p:cNvGrpSpPr/>
          <p:nvPr/>
        </p:nvGrpSpPr>
        <p:grpSpPr>
          <a:xfrm>
            <a:off x="1828800" y="3956423"/>
            <a:ext cx="15697200" cy="4844677"/>
            <a:chOff x="2634377" y="4619079"/>
            <a:chExt cx="14491036" cy="4324213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9EBA721C-BFF1-41A5-8B09-DF579FD8A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377" y="4619079"/>
              <a:ext cx="6424935" cy="4324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>
              <a:extLst>
                <a:ext uri="{FF2B5EF4-FFF2-40B4-BE49-F238E27FC236}">
                  <a16:creationId xmlns:a16="http://schemas.microsoft.com/office/drawing/2014/main" id="{37D8EA98-FA4F-4172-A22C-F7ED1D2DC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7400" y="4735027"/>
              <a:ext cx="7448013" cy="4092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5DA977B3-8AEE-4D98-A8D1-7173022B4C61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0E1DE2E4-FF92-4CB5-8EDA-D00BA0FFE90E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25" name="Object 14">
                <a:extLst>
                  <a:ext uri="{FF2B5EF4-FFF2-40B4-BE49-F238E27FC236}">
                    <a16:creationId xmlns:a16="http://schemas.microsoft.com/office/drawing/2014/main" id="{8EEDE794-973E-4617-B10E-1EA2E2FF0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44B32EDD-4DF6-496F-B65A-0F107665E0F4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5C6111F1-93B1-45C4-8A15-C4172F800957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2" name="그룹 1007">
                <a:extLst>
                  <a:ext uri="{FF2B5EF4-FFF2-40B4-BE49-F238E27FC236}">
                    <a16:creationId xmlns:a16="http://schemas.microsoft.com/office/drawing/2014/main" id="{3DAABC62-92F2-435B-93E6-74D44F51B1A0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4" name="Object 19">
                  <a:extLst>
                    <a:ext uri="{FF2B5EF4-FFF2-40B4-BE49-F238E27FC236}">
                      <a16:creationId xmlns:a16="http://schemas.microsoft.com/office/drawing/2014/main" id="{B793D4FC-7D39-441F-BDEA-1461C0F22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0EC91635-A5FD-4020-9692-B8051147558D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B18FB0-2742-4F2D-95D6-FAC8B091FF45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B803C325-9197-4D4D-AF67-DAC1C0BDD67D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RNN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1" name="그룹 1002">
              <a:extLst>
                <a:ext uri="{FF2B5EF4-FFF2-40B4-BE49-F238E27FC236}">
                  <a16:creationId xmlns:a16="http://schemas.microsoft.com/office/drawing/2014/main" id="{CBAC5C5D-5051-459D-8B1F-4887B3F23D05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32" name="Object 7">
                <a:extLst>
                  <a:ext uri="{FF2B5EF4-FFF2-40B4-BE49-F238E27FC236}">
                    <a16:creationId xmlns:a16="http://schemas.microsoft.com/office/drawing/2014/main" id="{21D70611-8B8D-42BC-A013-60A8F18B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1801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76BD75A-B105-42C1-8273-30ECD9EB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27" y="3848100"/>
            <a:ext cx="10083629" cy="40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DBEE9B2F-BFF4-44AE-8046-C43A6C5FE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632" y="2781300"/>
            <a:ext cx="55771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훈련용 리뷰를 길이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패딩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310D6A9A-5CDD-4E3F-B9DD-E9358DD9620F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630667A4-87C0-451A-8BE6-4EED2BBD06FB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25" name="Object 14">
                <a:extLst>
                  <a:ext uri="{FF2B5EF4-FFF2-40B4-BE49-F238E27FC236}">
                    <a16:creationId xmlns:a16="http://schemas.microsoft.com/office/drawing/2014/main" id="{7C677109-DB92-4255-87FB-77CCB3485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0DCCF1DF-0DEF-4402-AF7A-2A087F84CD87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9C704443-E23D-435B-9132-0B8EDC542492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2" name="그룹 1007">
                <a:extLst>
                  <a:ext uri="{FF2B5EF4-FFF2-40B4-BE49-F238E27FC236}">
                    <a16:creationId xmlns:a16="http://schemas.microsoft.com/office/drawing/2014/main" id="{7906EF85-5813-4925-B75C-87E20961B6B9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4" name="Object 19">
                  <a:extLst>
                    <a:ext uri="{FF2B5EF4-FFF2-40B4-BE49-F238E27FC236}">
                      <a16:creationId xmlns:a16="http://schemas.microsoft.com/office/drawing/2014/main" id="{607C4478-0E30-4AD9-B2DF-4BFA047801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1AFF6D13-D947-44A2-B80B-769E48523A8E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CAC1F1-ADA8-4804-B493-D82AE262CBED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91C01935-0B21-463D-A5C3-FA32119B4007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RNN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673BCB2F-2522-4A5A-B3DF-56A2662A6983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31" name="Object 7">
                <a:extLst>
                  <a:ext uri="{FF2B5EF4-FFF2-40B4-BE49-F238E27FC236}">
                    <a16:creationId xmlns:a16="http://schemas.microsoft.com/office/drawing/2014/main" id="{D796E31F-6E83-4D04-9F80-01EF79567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2202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11AAB28-A5E7-4EAF-B7BA-DC4F935B1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00" y="3848100"/>
            <a:ext cx="8751623" cy="48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EDADC172-76C0-4148-9246-2DD03BC95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112" y="4693084"/>
            <a:ext cx="6796088" cy="400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FEBE6F-1DCF-494E-84AA-2C11802E1B66}"/>
              </a:ext>
            </a:extLst>
          </p:cNvPr>
          <p:cNvGrpSpPr/>
          <p:nvPr/>
        </p:nvGrpSpPr>
        <p:grpSpPr>
          <a:xfrm>
            <a:off x="6312050" y="2324100"/>
            <a:ext cx="5676106" cy="1046440"/>
            <a:chOff x="6312050" y="3349136"/>
            <a:chExt cx="5676106" cy="1046440"/>
          </a:xfrm>
        </p:grpSpPr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A12F7B4F-4B27-4197-82D3-641517108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456" y="3933911"/>
              <a:ext cx="336508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(3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개의 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RNN Layer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E0EDCC34-A1AE-4924-8C1F-63074AA62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2050" y="3349136"/>
              <a:ext cx="567610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Simple RNN Layer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사용한 모델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6DAFBDCC-D20C-4679-8BB4-AC77BD63E34D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D756720E-D4BD-4F98-A08C-44707DFC8E69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26" name="Object 14">
                <a:extLst>
                  <a:ext uri="{FF2B5EF4-FFF2-40B4-BE49-F238E27FC236}">
                    <a16:creationId xmlns:a16="http://schemas.microsoft.com/office/drawing/2014/main" id="{26138B9E-F561-49B7-ADA2-C7749E7F8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D3519760-C159-4152-9629-72510E0BD738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2" name="그룹 1006">
              <a:extLst>
                <a:ext uri="{FF2B5EF4-FFF2-40B4-BE49-F238E27FC236}">
                  <a16:creationId xmlns:a16="http://schemas.microsoft.com/office/drawing/2014/main" id="{05D58EEB-CB3C-448F-9F96-FD76029B1132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3" name="그룹 1007">
                <a:extLst>
                  <a:ext uri="{FF2B5EF4-FFF2-40B4-BE49-F238E27FC236}">
                    <a16:creationId xmlns:a16="http://schemas.microsoft.com/office/drawing/2014/main" id="{69E81CAE-DAA6-4505-BE45-8919562554A0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5" name="Object 19">
                  <a:extLst>
                    <a:ext uri="{FF2B5EF4-FFF2-40B4-BE49-F238E27FC236}">
                      <a16:creationId xmlns:a16="http://schemas.microsoft.com/office/drawing/2014/main" id="{4CC59B37-AC59-44FB-BEBF-235FEA08C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AAA558DC-D233-4BE5-A0E8-92D98E35A978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9D530A-D2D1-421D-A916-4EEF39F86D33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AF2CC6B4-037E-4561-B7CD-13D14BFBF7E4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RNN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9" name="그룹 1002">
              <a:extLst>
                <a:ext uri="{FF2B5EF4-FFF2-40B4-BE49-F238E27FC236}">
                  <a16:creationId xmlns:a16="http://schemas.microsoft.com/office/drawing/2014/main" id="{BEEC9849-1C5D-4354-A662-A9004FE0DA9D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30" name="Object 7">
                <a:extLst>
                  <a:ext uri="{FF2B5EF4-FFF2-40B4-BE49-F238E27FC236}">
                    <a16:creationId xmlns:a16="http://schemas.microsoft.com/office/drawing/2014/main" id="{85A90A8C-9493-4C9D-8E29-742124523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2480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5443E1C-B1C8-453A-B3C7-1918F68D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635" y="1997055"/>
            <a:ext cx="5504399" cy="40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EE10FC-4E4F-4280-A1CD-FBC1125D92E1}"/>
              </a:ext>
            </a:extLst>
          </p:cNvPr>
          <p:cNvGrpSpPr/>
          <p:nvPr/>
        </p:nvGrpSpPr>
        <p:grpSpPr>
          <a:xfrm>
            <a:off x="3039631" y="2500071"/>
            <a:ext cx="6544838" cy="3446972"/>
            <a:chOff x="3869042" y="3542045"/>
            <a:chExt cx="5876196" cy="3127594"/>
          </a:xfrm>
        </p:grpSpPr>
        <p:pic>
          <p:nvPicPr>
            <p:cNvPr id="3075" name="Picture 3">
              <a:extLst>
                <a:ext uri="{FF2B5EF4-FFF2-40B4-BE49-F238E27FC236}">
                  <a16:creationId xmlns:a16="http://schemas.microsoft.com/office/drawing/2014/main" id="{4E2C9D8A-AA07-48FB-B85E-6F4DEFC67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9042" y="4202111"/>
              <a:ext cx="5876196" cy="2467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D0EC1154-C35F-4E21-A889-DAC1A6F4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379" y="3542045"/>
              <a:ext cx="3545584" cy="418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Konlpy</a:t>
              </a:r>
              <a:r>
                <a: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ko-KR" altLang="en-US" sz="2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r>
                <a: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되기 전 </a:t>
              </a:r>
              <a:r>
                <a: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LST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E584A3-D2F7-4F81-8F32-328C0E548507}"/>
              </a:ext>
            </a:extLst>
          </p:cNvPr>
          <p:cNvGrpSpPr/>
          <p:nvPr/>
        </p:nvGrpSpPr>
        <p:grpSpPr>
          <a:xfrm>
            <a:off x="3135513" y="6217345"/>
            <a:ext cx="6448956" cy="3340755"/>
            <a:chOff x="4005120" y="7126140"/>
            <a:chExt cx="5740118" cy="2839298"/>
          </a:xfrm>
        </p:grpSpPr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23515D86-25EB-4300-9170-8EFD445B4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378" y="7126140"/>
              <a:ext cx="3119746" cy="392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Konlpy</a:t>
              </a:r>
              <a:r>
                <a: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ko-KR" altLang="en-US" sz="2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r>
                <a: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된 후</a:t>
              </a:r>
              <a:r>
                <a: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RNN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B4832B9E-95F3-4261-BF77-9E5A05C40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120" y="7653446"/>
              <a:ext cx="5740118" cy="2311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E8877E4B-27F7-4A01-B34D-B2C979EC3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635" y="6946395"/>
            <a:ext cx="7897885" cy="250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01EA06AD-3805-4D98-90E1-B5869D0AF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355" y="2016830"/>
            <a:ext cx="492327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epochs=</a:t>
            </a:r>
            <a:r>
              <a:rPr lang="en-US" altLang="ko-KR" sz="1600" b="0" i="0" u="none" strike="noStrike" dirty="0">
                <a:solidFill>
                  <a:srgbClr val="09885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r>
              <a:rPr lang="en-US" altLang="ko-KR" sz="1600" b="0" i="0" u="none" strike="noStrike" dirty="0">
                <a:solidFill>
                  <a:srgbClr val="09885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validation_split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</a:t>
            </a:r>
            <a:r>
              <a:rPr lang="en-US" altLang="ko-KR" sz="1600" b="0" i="0" u="none" strike="noStrike" dirty="0">
                <a:solidFill>
                  <a:srgbClr val="09885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endParaRPr lang="en-US" altLang="ko-KR" sz="1600" b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63A0C79D-C130-4053-9570-C925A156BE9D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6F94CF0B-A128-4FF6-AD7F-D3D477EEE07F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6" name="Object 14">
                <a:extLst>
                  <a:ext uri="{FF2B5EF4-FFF2-40B4-BE49-F238E27FC236}">
                    <a16:creationId xmlns:a16="http://schemas.microsoft.com/office/drawing/2014/main" id="{B2F5CCEA-B107-4C89-9B76-40D26AB6D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13DA0700-417B-488D-80AD-15AAF9ECE822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E7A58BD8-6F42-4258-A3B2-115A2B73B968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3" name="그룹 1007">
                <a:extLst>
                  <a:ext uri="{FF2B5EF4-FFF2-40B4-BE49-F238E27FC236}">
                    <a16:creationId xmlns:a16="http://schemas.microsoft.com/office/drawing/2014/main" id="{4B4657A0-761A-42D7-AA68-0FABBA9EE2C7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5" name="Object 19">
                  <a:extLst>
                    <a:ext uri="{FF2B5EF4-FFF2-40B4-BE49-F238E27FC236}">
                      <a16:creationId xmlns:a16="http://schemas.microsoft.com/office/drawing/2014/main" id="{6E3411A9-8DEE-4BA1-8369-E6CD45A69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4" name="Object 22">
                <a:extLst>
                  <a:ext uri="{FF2B5EF4-FFF2-40B4-BE49-F238E27FC236}">
                    <a16:creationId xmlns:a16="http://schemas.microsoft.com/office/drawing/2014/main" id="{CF59B7D3-53B1-45E4-9212-31EC296015ED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4D4550-7AF7-42E3-97C1-2280418D175C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24377BF3-C29C-4D4B-8959-5FCFE7ABB17F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RNN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2400CD62-CF96-453F-B46E-717BE56B63B6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4D627440-9400-49BF-AFBB-CB3F078B1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6350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63A0C79D-C130-4053-9570-C925A156BE9D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6F94CF0B-A128-4FF6-AD7F-D3D477EEE07F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6" name="Object 14">
                <a:extLst>
                  <a:ext uri="{FF2B5EF4-FFF2-40B4-BE49-F238E27FC236}">
                    <a16:creationId xmlns:a16="http://schemas.microsoft.com/office/drawing/2014/main" id="{B2F5CCEA-B107-4C89-9B76-40D26AB6D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13DA0700-417B-488D-80AD-15AAF9ECE822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E7A58BD8-6F42-4258-A3B2-115A2B73B968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3" name="그룹 1007">
                <a:extLst>
                  <a:ext uri="{FF2B5EF4-FFF2-40B4-BE49-F238E27FC236}">
                    <a16:creationId xmlns:a16="http://schemas.microsoft.com/office/drawing/2014/main" id="{4B4657A0-761A-42D7-AA68-0FABBA9EE2C7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5" name="Object 19">
                  <a:extLst>
                    <a:ext uri="{FF2B5EF4-FFF2-40B4-BE49-F238E27FC236}">
                      <a16:creationId xmlns:a16="http://schemas.microsoft.com/office/drawing/2014/main" id="{6E3411A9-8DEE-4BA1-8369-E6CD45A69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4" name="Object 22">
                <a:extLst>
                  <a:ext uri="{FF2B5EF4-FFF2-40B4-BE49-F238E27FC236}">
                    <a16:creationId xmlns:a16="http://schemas.microsoft.com/office/drawing/2014/main" id="{CF59B7D3-53B1-45E4-9212-31EC296015ED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F9B4A54-4099-404E-A6AF-47671141E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4582888"/>
            <a:ext cx="14481456" cy="127735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38CC3C-31CD-4E71-AD0B-B826259111D5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6F1ED41B-4859-4385-BA8D-B6C2F9EAEA0E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RNN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31CC41AC-7194-410C-977F-D8C6C0E1792E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5" name="Object 7">
                <a:extLst>
                  <a:ext uri="{FF2B5EF4-FFF2-40B4-BE49-F238E27FC236}">
                    <a16:creationId xmlns:a16="http://schemas.microsoft.com/office/drawing/2014/main" id="{7F908539-93BB-4952-A508-21774604E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3D7C7246-5C78-41E6-801C-A4A4A1517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572" y="3143778"/>
            <a:ext cx="32668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DACON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결과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21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7778E6-5DBC-465C-80DA-88CA3EC6C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07" r="-4943"/>
          <a:stretch/>
        </p:blipFill>
        <p:spPr bwMode="auto">
          <a:xfrm>
            <a:off x="5715000" y="3314700"/>
            <a:ext cx="7848599" cy="59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FC41881A-E525-4716-AFA3-EFE7FC155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321" y="2817047"/>
            <a:ext cx="865935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양방향 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 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(Bi-LSTM, Ko et al., 2018)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시점의 단어 정보 뿐 아니라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rgbClr val="FC523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시점의 단어 정보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참고하기 위함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4888899F-5811-4345-8A26-F3D8199046A4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6" name="그룹 1005">
              <a:extLst>
                <a:ext uri="{FF2B5EF4-FFF2-40B4-BE49-F238E27FC236}">
                  <a16:creationId xmlns:a16="http://schemas.microsoft.com/office/drawing/2014/main" id="{547405A1-8A45-4F46-B023-BBECF0B0EBDE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B25840CD-E6DD-4DFA-A874-BF060B5A9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16AAC2DC-5DC5-41B8-97CA-36D8F3FDC338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54DEEBC8-D06D-44B8-92A6-236783C90E0B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8" name="그룹 1007">
                <a:extLst>
                  <a:ext uri="{FF2B5EF4-FFF2-40B4-BE49-F238E27FC236}">
                    <a16:creationId xmlns:a16="http://schemas.microsoft.com/office/drawing/2014/main" id="{22A6C6E4-9424-449D-B841-0436155A1934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0" name="Object 19">
                  <a:extLst>
                    <a:ext uri="{FF2B5EF4-FFF2-40B4-BE49-F238E27FC236}">
                      <a16:creationId xmlns:a16="http://schemas.microsoft.com/office/drawing/2014/main" id="{4D448B1E-8490-47BB-8E8F-F1C7E5640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9DC03520-BA53-4395-973F-C72E44C508D9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070544-C6C1-468C-B8B6-4BB34401BC20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94B208B4-0552-46AC-8574-A0A985F4B114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0" name="그룹 1002">
              <a:extLst>
                <a:ext uri="{FF2B5EF4-FFF2-40B4-BE49-F238E27FC236}">
                  <a16:creationId xmlns:a16="http://schemas.microsoft.com/office/drawing/2014/main" id="{9696F24C-5266-4302-A406-BB163B848DD2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1" name="Object 7">
                <a:extLst>
                  <a:ext uri="{FF2B5EF4-FFF2-40B4-BE49-F238E27FC236}">
                    <a16:creationId xmlns:a16="http://schemas.microsoft.com/office/drawing/2014/main" id="{0AD9EA2A-5F24-4BDC-BBA7-9717E7F68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2853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자연어 처리(NLP) 기술이란?">
            <a:extLst>
              <a:ext uri="{FF2B5EF4-FFF2-40B4-BE49-F238E27FC236}">
                <a16:creationId xmlns:a16="http://schemas.microsoft.com/office/drawing/2014/main" id="{8EB735F5-F4E0-4DD3-AAEC-2401E066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7445" y="-224544"/>
            <a:ext cx="6858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12267446" y="2676308"/>
            <a:ext cx="820241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kern="0" spc="800" dirty="0">
                <a:solidFill>
                  <a:srgbClr val="4E4E4E"/>
                </a:solidFill>
                <a:latin typeface="티웨이_항공" panose="02000300000000000000" pitchFamily="2" charset="-127"/>
                <a:cs typeface="Bebas" pitchFamily="34" charset="0"/>
              </a:rPr>
              <a:t>contents</a:t>
            </a:r>
            <a:endParaRPr lang="en-US" dirty="0">
              <a:latin typeface="티웨이_항공" panose="020003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5465281" y="3536739"/>
            <a:ext cx="2822719" cy="187057"/>
            <a:chOff x="15767757" y="2908614"/>
            <a:chExt cx="2822719" cy="187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67757" y="2908614"/>
              <a:ext cx="2822719" cy="1870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19048" y="5949069"/>
            <a:ext cx="20323810" cy="139957"/>
            <a:chOff x="-1019048" y="5949069"/>
            <a:chExt cx="20323810" cy="139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19048" y="5949069"/>
              <a:ext cx="20323810" cy="139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240" y="6014329"/>
            <a:ext cx="42105" cy="533333"/>
            <a:chOff x="1387231" y="6019048"/>
            <a:chExt cx="42105" cy="5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231" y="6019048"/>
              <a:ext cx="42105" cy="53333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65763" y="5363246"/>
            <a:ext cx="11716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01.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2345" y="6754898"/>
            <a:ext cx="23849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데이터셋 소개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-266667" y="598107"/>
            <a:ext cx="4838667" cy="371773"/>
            <a:chOff x="-266667" y="598107"/>
            <a:chExt cx="4838667" cy="3717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-152400" y="613946"/>
              <a:ext cx="415662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목차</a:t>
              </a:r>
              <a:endParaRPr lang="en-US" sz="16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3101432" y="598107"/>
              <a:ext cx="1470568" cy="371773"/>
              <a:chOff x="3101432" y="598107"/>
              <a:chExt cx="1470568" cy="37177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45" name="Object 45"/>
              <p:cNvSpPr txBox="1"/>
              <p:nvPr/>
            </p:nvSpPr>
            <p:spPr>
              <a:xfrm>
                <a:off x="3101432" y="598557"/>
                <a:ext cx="1470568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  <a:cs typeface="Bebas" pitchFamily="34" charset="0"/>
                  </a:rPr>
                  <a:t>000</a:t>
                </a:r>
                <a:endParaRPr lang="en-US" sz="1600" dirty="0">
                  <a:latin typeface="티웨이_항공" panose="02000300000000000000" pitchFamily="2" charset="-127"/>
                  <a:ea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37" name="그룹 1004">
            <a:extLst>
              <a:ext uri="{FF2B5EF4-FFF2-40B4-BE49-F238E27FC236}">
                <a16:creationId xmlns:a16="http://schemas.microsoft.com/office/drawing/2014/main" id="{468A7966-9C76-42E6-A51E-9A214412D5C9}"/>
              </a:ext>
            </a:extLst>
          </p:cNvPr>
          <p:cNvGrpSpPr/>
          <p:nvPr/>
        </p:nvGrpSpPr>
        <p:grpSpPr>
          <a:xfrm>
            <a:off x="4391863" y="6012719"/>
            <a:ext cx="42105" cy="533333"/>
            <a:chOff x="1387231" y="6019048"/>
            <a:chExt cx="42105" cy="533333"/>
          </a:xfrm>
        </p:grpSpPr>
        <p:pic>
          <p:nvPicPr>
            <p:cNvPr id="39" name="Object 13">
              <a:extLst>
                <a:ext uri="{FF2B5EF4-FFF2-40B4-BE49-F238E27FC236}">
                  <a16:creationId xmlns:a16="http://schemas.microsoft.com/office/drawing/2014/main" id="{D56F5369-21E3-4ED8-A59B-9D2B58E6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231" y="6019048"/>
              <a:ext cx="42105" cy="533333"/>
            </a:xfrm>
            <a:prstGeom prst="rect">
              <a:avLst/>
            </a:prstGeom>
          </p:spPr>
        </p:pic>
      </p:grpSp>
      <p:sp>
        <p:nvSpPr>
          <p:cNvPr id="41" name="Object 16">
            <a:extLst>
              <a:ext uri="{FF2B5EF4-FFF2-40B4-BE49-F238E27FC236}">
                <a16:creationId xmlns:a16="http://schemas.microsoft.com/office/drawing/2014/main" id="{45012427-2BA3-4535-96E8-F83C43726A0B}"/>
              </a:ext>
            </a:extLst>
          </p:cNvPr>
          <p:cNvSpPr txBox="1"/>
          <p:nvPr/>
        </p:nvSpPr>
        <p:spPr>
          <a:xfrm>
            <a:off x="4169489" y="5363246"/>
            <a:ext cx="117169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02.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49" name="Object 17">
            <a:extLst>
              <a:ext uri="{FF2B5EF4-FFF2-40B4-BE49-F238E27FC236}">
                <a16:creationId xmlns:a16="http://schemas.microsoft.com/office/drawing/2014/main" id="{E3AD1A9E-04C2-4FF8-B825-10DA64342107}"/>
              </a:ext>
            </a:extLst>
          </p:cNvPr>
          <p:cNvSpPr txBox="1"/>
          <p:nvPr/>
        </p:nvSpPr>
        <p:spPr>
          <a:xfrm>
            <a:off x="4473014" y="6760915"/>
            <a:ext cx="23849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kern="0" spc="-100" dirty="0" err="1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전처리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50" name="그룹 1004">
            <a:extLst>
              <a:ext uri="{FF2B5EF4-FFF2-40B4-BE49-F238E27FC236}">
                <a16:creationId xmlns:a16="http://schemas.microsoft.com/office/drawing/2014/main" id="{F46D67A4-0DD7-4663-AC03-5EDCEAC3625E}"/>
              </a:ext>
            </a:extLst>
          </p:cNvPr>
          <p:cNvGrpSpPr/>
          <p:nvPr/>
        </p:nvGrpSpPr>
        <p:grpSpPr>
          <a:xfrm>
            <a:off x="8055487" y="6008963"/>
            <a:ext cx="42105" cy="533333"/>
            <a:chOff x="1387231" y="6019048"/>
            <a:chExt cx="42105" cy="533333"/>
          </a:xfrm>
        </p:grpSpPr>
        <p:pic>
          <p:nvPicPr>
            <p:cNvPr id="51" name="Object 13">
              <a:extLst>
                <a:ext uri="{FF2B5EF4-FFF2-40B4-BE49-F238E27FC236}">
                  <a16:creationId xmlns:a16="http://schemas.microsoft.com/office/drawing/2014/main" id="{5E43280E-940C-4697-A86B-E685B4EA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231" y="6019048"/>
              <a:ext cx="42105" cy="533333"/>
            </a:xfrm>
            <a:prstGeom prst="rect">
              <a:avLst/>
            </a:prstGeom>
          </p:spPr>
        </p:pic>
      </p:grpSp>
      <p:sp>
        <p:nvSpPr>
          <p:cNvPr id="52" name="Object 16">
            <a:extLst>
              <a:ext uri="{FF2B5EF4-FFF2-40B4-BE49-F238E27FC236}">
                <a16:creationId xmlns:a16="http://schemas.microsoft.com/office/drawing/2014/main" id="{E9C93A64-321C-4E3C-8556-BCDD70037DC4}"/>
              </a:ext>
            </a:extLst>
          </p:cNvPr>
          <p:cNvSpPr txBox="1"/>
          <p:nvPr/>
        </p:nvSpPr>
        <p:spPr>
          <a:xfrm>
            <a:off x="7833113" y="5359490"/>
            <a:ext cx="117169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03.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53" name="Object 17">
            <a:extLst>
              <a:ext uri="{FF2B5EF4-FFF2-40B4-BE49-F238E27FC236}">
                <a16:creationId xmlns:a16="http://schemas.microsoft.com/office/drawing/2014/main" id="{05F3769C-12A9-4491-8E7A-461156DB4F3F}"/>
              </a:ext>
            </a:extLst>
          </p:cNvPr>
          <p:cNvSpPr txBox="1"/>
          <p:nvPr/>
        </p:nvSpPr>
        <p:spPr>
          <a:xfrm>
            <a:off x="7800659" y="6754897"/>
            <a:ext cx="23849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모델링 과정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54" name="그룹 1004">
            <a:extLst>
              <a:ext uri="{FF2B5EF4-FFF2-40B4-BE49-F238E27FC236}">
                <a16:creationId xmlns:a16="http://schemas.microsoft.com/office/drawing/2014/main" id="{7F69E5FA-3622-4602-BD70-ADCD5B3F5B15}"/>
              </a:ext>
            </a:extLst>
          </p:cNvPr>
          <p:cNvGrpSpPr/>
          <p:nvPr/>
        </p:nvGrpSpPr>
        <p:grpSpPr>
          <a:xfrm>
            <a:off x="11499974" y="6021573"/>
            <a:ext cx="42105" cy="533333"/>
            <a:chOff x="1387231" y="6019048"/>
            <a:chExt cx="42105" cy="533333"/>
          </a:xfrm>
        </p:grpSpPr>
        <p:pic>
          <p:nvPicPr>
            <p:cNvPr id="55" name="Object 13">
              <a:extLst>
                <a:ext uri="{FF2B5EF4-FFF2-40B4-BE49-F238E27FC236}">
                  <a16:creationId xmlns:a16="http://schemas.microsoft.com/office/drawing/2014/main" id="{044C9B9D-92BA-4F0D-B97C-B5B9954D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231" y="6019048"/>
              <a:ext cx="42105" cy="533333"/>
            </a:xfrm>
            <a:prstGeom prst="rect">
              <a:avLst/>
            </a:prstGeom>
          </p:spPr>
        </p:pic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F378BCD9-E213-4E0B-9875-BC4BD277DC9D}"/>
              </a:ext>
            </a:extLst>
          </p:cNvPr>
          <p:cNvSpPr txBox="1"/>
          <p:nvPr/>
        </p:nvSpPr>
        <p:spPr>
          <a:xfrm>
            <a:off x="11277600" y="5372100"/>
            <a:ext cx="117169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04.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C5968B75-ED9E-4463-BABE-7AE32D4AD8D0}"/>
              </a:ext>
            </a:extLst>
          </p:cNvPr>
          <p:cNvSpPr txBox="1"/>
          <p:nvPr/>
        </p:nvSpPr>
        <p:spPr>
          <a:xfrm>
            <a:off x="11518468" y="6760914"/>
            <a:ext cx="23849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모델 성능 비교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58" name="그룹 1004">
            <a:extLst>
              <a:ext uri="{FF2B5EF4-FFF2-40B4-BE49-F238E27FC236}">
                <a16:creationId xmlns:a16="http://schemas.microsoft.com/office/drawing/2014/main" id="{516A72EE-E0A7-4C5D-A7AB-F5BC9EC6D9B7}"/>
              </a:ext>
            </a:extLst>
          </p:cNvPr>
          <p:cNvGrpSpPr/>
          <p:nvPr/>
        </p:nvGrpSpPr>
        <p:grpSpPr>
          <a:xfrm>
            <a:off x="14928974" y="6021573"/>
            <a:ext cx="42105" cy="533333"/>
            <a:chOff x="1387231" y="6019048"/>
            <a:chExt cx="42105" cy="533333"/>
          </a:xfrm>
        </p:grpSpPr>
        <p:pic>
          <p:nvPicPr>
            <p:cNvPr id="59" name="Object 13">
              <a:extLst>
                <a:ext uri="{FF2B5EF4-FFF2-40B4-BE49-F238E27FC236}">
                  <a16:creationId xmlns:a16="http://schemas.microsoft.com/office/drawing/2014/main" id="{ED758FCB-7FBD-4E9A-9484-431769683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231" y="6019048"/>
              <a:ext cx="42105" cy="533333"/>
            </a:xfrm>
            <a:prstGeom prst="rect">
              <a:avLst/>
            </a:prstGeom>
          </p:spPr>
        </p:pic>
      </p:grpSp>
      <p:sp>
        <p:nvSpPr>
          <p:cNvPr id="60" name="Object 16">
            <a:extLst>
              <a:ext uri="{FF2B5EF4-FFF2-40B4-BE49-F238E27FC236}">
                <a16:creationId xmlns:a16="http://schemas.microsoft.com/office/drawing/2014/main" id="{5F55BC81-C53D-462A-952F-F1A1E73E2A61}"/>
              </a:ext>
            </a:extLst>
          </p:cNvPr>
          <p:cNvSpPr txBox="1"/>
          <p:nvPr/>
        </p:nvSpPr>
        <p:spPr>
          <a:xfrm>
            <a:off x="14706600" y="5372100"/>
            <a:ext cx="117169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05.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D534B747-3F8B-44C5-8D89-9C005F4C395D}"/>
              </a:ext>
            </a:extLst>
          </p:cNvPr>
          <p:cNvSpPr txBox="1"/>
          <p:nvPr/>
        </p:nvSpPr>
        <p:spPr>
          <a:xfrm>
            <a:off x="14928974" y="6710192"/>
            <a:ext cx="23849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의의</a:t>
            </a:r>
            <a:r>
              <a:rPr lang="en-US" altLang="ko-KR" sz="24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, </a:t>
            </a:r>
            <a:r>
              <a:rPr lang="ko-KR" altLang="en-US" sz="2400" kern="0" spc="-100" dirty="0">
                <a:solidFill>
                  <a:srgbClr val="4E4E4E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S-Core Dream 6 Bold" pitchFamily="34" charset="0"/>
              </a:rPr>
              <a:t>한계점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38D5ED7-AFF5-4F53-BF7A-5778EAE7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54468"/>
            <a:ext cx="6771814" cy="460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6977D963-D1B3-4E80-8CBE-265E3D890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75" y="4686301"/>
            <a:ext cx="866277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07C2C49-71D4-440B-9A61-A0ADDFD3296F}"/>
              </a:ext>
            </a:extLst>
          </p:cNvPr>
          <p:cNvGrpSpPr/>
          <p:nvPr/>
        </p:nvGrpSpPr>
        <p:grpSpPr>
          <a:xfrm>
            <a:off x="6477000" y="2781300"/>
            <a:ext cx="5028492" cy="1046440"/>
            <a:chOff x="6914287" y="3173703"/>
            <a:chExt cx="5028492" cy="1046440"/>
          </a:xfrm>
        </p:grpSpPr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976C45DA-10F8-4554-965A-FB63A0BA3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3758478"/>
              <a:ext cx="39341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(3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개의 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Bi-LSTM Layer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6B87D45C-1CE2-4FBF-906D-E773FF4B5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4287" y="3173703"/>
              <a:ext cx="5028492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Bi-LSTM Layer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사용한 모델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C6968F9B-EF19-41EE-BFC0-611FB8C045E3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3290C93C-373D-4E89-A122-DD83D2F41EB3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4" name="Object 14">
                <a:extLst>
                  <a:ext uri="{FF2B5EF4-FFF2-40B4-BE49-F238E27FC236}">
                    <a16:creationId xmlns:a16="http://schemas.microsoft.com/office/drawing/2014/main" id="{21CEF7D1-6234-4BE9-A429-AE3EF9572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2DA3ECE1-0669-42D4-8BD2-480AD0520431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B857896C-DA6D-48A2-BD75-84099E64E15F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1" name="그룹 1007">
                <a:extLst>
                  <a:ext uri="{FF2B5EF4-FFF2-40B4-BE49-F238E27FC236}">
                    <a16:creationId xmlns:a16="http://schemas.microsoft.com/office/drawing/2014/main" id="{9E2977DA-9FC9-4C32-A340-50146D982CDD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3" name="Object 19">
                  <a:extLst>
                    <a:ext uri="{FF2B5EF4-FFF2-40B4-BE49-F238E27FC236}">
                      <a16:creationId xmlns:a16="http://schemas.microsoft.com/office/drawing/2014/main" id="{27CBC199-B1E2-4CC7-AC3F-953788AC3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2" name="Object 22">
                <a:extLst>
                  <a:ext uri="{FF2B5EF4-FFF2-40B4-BE49-F238E27FC236}">
                    <a16:creationId xmlns:a16="http://schemas.microsoft.com/office/drawing/2014/main" id="{7447D643-D961-46ED-A6D9-EF038CD3FE1F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16F823-9C9C-460A-91E5-A085D2D85DDD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B53E616D-7984-43E7-B106-A32EE77FF695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9" name="그룹 1002">
              <a:extLst>
                <a:ext uri="{FF2B5EF4-FFF2-40B4-BE49-F238E27FC236}">
                  <a16:creationId xmlns:a16="http://schemas.microsoft.com/office/drawing/2014/main" id="{4DE124DF-5603-4727-A24B-624B5F098683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0" name="Object 7">
                <a:extLst>
                  <a:ext uri="{FF2B5EF4-FFF2-40B4-BE49-F238E27FC236}">
                    <a16:creationId xmlns:a16="http://schemas.microsoft.com/office/drawing/2014/main" id="{00D55AF7-3341-4BC0-B6EE-7AC9BC0A5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19312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">
            <a:extLst>
              <a:ext uri="{FF2B5EF4-FFF2-40B4-BE49-F238E27FC236}">
                <a16:creationId xmlns:a16="http://schemas.microsoft.com/office/drawing/2014/main" id="{2A26CD65-F426-4800-A4C1-C8B985E14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510" y="2349003"/>
            <a:ext cx="492327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epochs=</a:t>
            </a:r>
            <a:r>
              <a:rPr lang="en-US" altLang="ko-KR" sz="1600" b="0" i="0" u="none" strike="noStrike" dirty="0">
                <a:solidFill>
                  <a:srgbClr val="09885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r>
              <a:rPr lang="en-US" altLang="ko-KR" sz="1600" b="0" i="0" u="none" strike="noStrike" dirty="0">
                <a:solidFill>
                  <a:srgbClr val="09885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validation_split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</a:t>
            </a:r>
            <a:r>
              <a:rPr lang="en-US" altLang="ko-KR" sz="1600" b="0" i="0" u="none" strike="noStrike" dirty="0">
                <a:solidFill>
                  <a:srgbClr val="09885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endParaRPr lang="en-US" altLang="ko-KR" sz="1600" b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E27D54-82A1-44F1-B20D-74CC20CA5CEE}"/>
              </a:ext>
            </a:extLst>
          </p:cNvPr>
          <p:cNvGrpSpPr/>
          <p:nvPr/>
        </p:nvGrpSpPr>
        <p:grpSpPr>
          <a:xfrm>
            <a:off x="2703375" y="2842877"/>
            <a:ext cx="6389543" cy="3215023"/>
            <a:chOff x="3352800" y="2826206"/>
            <a:chExt cx="5740118" cy="2826010"/>
          </a:xfrm>
        </p:grpSpPr>
        <p:sp>
          <p:nvSpPr>
            <p:cNvPr id="29" name="Rectangle 1">
              <a:extLst>
                <a:ext uri="{FF2B5EF4-FFF2-40B4-BE49-F238E27FC236}">
                  <a16:creationId xmlns:a16="http://schemas.microsoft.com/office/drawing/2014/main" id="{C915B1B7-82A7-47B5-8C13-6FD5EAB25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0360" y="2826206"/>
              <a:ext cx="35049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Konlpy</a:t>
              </a:r>
              <a:r>
                <a: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ko-KR" altLang="en-US" sz="2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r>
                <a: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된 후</a:t>
              </a:r>
              <a:r>
                <a: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RNN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4579" name="Picture 3">
              <a:extLst>
                <a:ext uri="{FF2B5EF4-FFF2-40B4-BE49-F238E27FC236}">
                  <a16:creationId xmlns:a16="http://schemas.microsoft.com/office/drawing/2014/main" id="{F21D106B-054A-43D9-A350-CB2894A20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3340224"/>
              <a:ext cx="5740118" cy="2311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581" name="Picture 5">
            <a:extLst>
              <a:ext uri="{FF2B5EF4-FFF2-40B4-BE49-F238E27FC236}">
                <a16:creationId xmlns:a16="http://schemas.microsoft.com/office/drawing/2014/main" id="{EC416E49-E387-4196-A49F-8DE135A7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918" y="7734300"/>
            <a:ext cx="8325494" cy="59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4C33890-7BC6-4C2D-ACE7-5E43920113B8}"/>
              </a:ext>
            </a:extLst>
          </p:cNvPr>
          <p:cNvGrpSpPr/>
          <p:nvPr/>
        </p:nvGrpSpPr>
        <p:grpSpPr>
          <a:xfrm>
            <a:off x="2703375" y="6210300"/>
            <a:ext cx="6389543" cy="3200400"/>
            <a:chOff x="3672451" y="6734444"/>
            <a:chExt cx="5857506" cy="2833176"/>
          </a:xfrm>
        </p:grpSpPr>
        <p:sp>
          <p:nvSpPr>
            <p:cNvPr id="30" name="Rectangle 1">
              <a:extLst>
                <a:ext uri="{FF2B5EF4-FFF2-40B4-BE49-F238E27FC236}">
                  <a16:creationId xmlns:a16="http://schemas.microsoft.com/office/drawing/2014/main" id="{93F0338E-1F31-4912-8D4F-D76EF5A79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146" y="6734444"/>
              <a:ext cx="13853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Bi-LSTM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4582" name="Picture 6">
              <a:extLst>
                <a:ext uri="{FF2B5EF4-FFF2-40B4-BE49-F238E27FC236}">
                  <a16:creationId xmlns:a16="http://schemas.microsoft.com/office/drawing/2014/main" id="{195B6362-3B2A-42DC-B1F4-8673A890B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51" y="7288371"/>
              <a:ext cx="5857506" cy="2279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584" name="Picture 8">
            <a:extLst>
              <a:ext uri="{FF2B5EF4-FFF2-40B4-BE49-F238E27FC236}">
                <a16:creationId xmlns:a16="http://schemas.microsoft.com/office/drawing/2014/main" id="{9B7A2BA3-B1A6-469B-BB7C-B940E83E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2842877"/>
            <a:ext cx="8325494" cy="263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57A46C38-C831-42F4-AF5B-0F10AD00C300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FA519E2C-0BB4-41EB-BE67-43D8898E40CA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5" name="Object 14">
                <a:extLst>
                  <a:ext uri="{FF2B5EF4-FFF2-40B4-BE49-F238E27FC236}">
                    <a16:creationId xmlns:a16="http://schemas.microsoft.com/office/drawing/2014/main" id="{FAD319B5-BCD7-48C8-BCEA-0D6FE84B7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AC4FF46B-F358-4EDA-A4F0-E50F9DCBA53F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078A2A82-5455-4A8F-9EAE-E8803BC74874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1" name="그룹 1007">
                <a:extLst>
                  <a:ext uri="{FF2B5EF4-FFF2-40B4-BE49-F238E27FC236}">
                    <a16:creationId xmlns:a16="http://schemas.microsoft.com/office/drawing/2014/main" id="{EB91B589-DD63-4D4A-A472-09599C270636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4" name="Object 19">
                  <a:extLst>
                    <a:ext uri="{FF2B5EF4-FFF2-40B4-BE49-F238E27FC236}">
                      <a16:creationId xmlns:a16="http://schemas.microsoft.com/office/drawing/2014/main" id="{24DEFB05-47D6-4F9C-A57F-E6439FED5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2" name="Object 22">
                <a:extLst>
                  <a:ext uri="{FF2B5EF4-FFF2-40B4-BE49-F238E27FC236}">
                    <a16:creationId xmlns:a16="http://schemas.microsoft.com/office/drawing/2014/main" id="{7DABB90B-4E19-4720-A667-E5BEBF45706A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8900BE-408C-4A1E-8D13-684C1E1ACDB6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04BA65BA-7C99-4DD6-A5FE-75E995CAFF39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2" name="그룹 1002">
              <a:extLst>
                <a:ext uri="{FF2B5EF4-FFF2-40B4-BE49-F238E27FC236}">
                  <a16:creationId xmlns:a16="http://schemas.microsoft.com/office/drawing/2014/main" id="{572FFCB7-C8F2-4366-85EE-F80F662E7030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3" name="Object 7">
                <a:extLst>
                  <a:ext uri="{FF2B5EF4-FFF2-40B4-BE49-F238E27FC236}">
                    <a16:creationId xmlns:a16="http://schemas.microsoft.com/office/drawing/2014/main" id="{3D7842D7-B647-46C2-9A1A-1353E73F6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7967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E3AD59CF-5980-4A3D-B59D-8875B80AA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75" y="1878808"/>
            <a:ext cx="7497054" cy="486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>
            <a:extLst>
              <a:ext uri="{FF2B5EF4-FFF2-40B4-BE49-F238E27FC236}">
                <a16:creationId xmlns:a16="http://schemas.microsoft.com/office/drawing/2014/main" id="{ED32EC6C-8E4A-477F-BA16-5838AADC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75" y="7111392"/>
            <a:ext cx="14042202" cy="229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6A9E88-565F-4DEF-BF0E-328F6323BA88}"/>
              </a:ext>
            </a:extLst>
          </p:cNvPr>
          <p:cNvSpPr txBox="1"/>
          <p:nvPr/>
        </p:nvSpPr>
        <p:spPr>
          <a:xfrm>
            <a:off x="2703375" y="3286089"/>
            <a:ext cx="66167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80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Bi-LSTM </a:t>
            </a:r>
            <a:r>
              <a:rPr lang="ko-KR" altLang="en-US" sz="280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활용 </a:t>
            </a:r>
            <a:endParaRPr lang="en-US" altLang="ko-KR" sz="2800" i="0" u="none" strike="noStrike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ko-KR" altLang="en-US" sz="2800" i="0" u="none" strike="noStrike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계층 교차검증</a:t>
            </a:r>
            <a:r>
              <a:rPr lang="en-US" altLang="ko-KR" sz="280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i="0" u="none" strike="noStrike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StratifiedKFold</a:t>
            </a:r>
            <a:r>
              <a:rPr lang="en-US" altLang="ko-KR" sz="280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280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적용하고 모델 일반화</a:t>
            </a:r>
            <a:endParaRPr lang="en-US" altLang="ko-KR" sz="2800" i="0" u="none" strike="noStrike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ko-KR" altLang="en-US" sz="2800" i="0" u="none" strike="noStrike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2800" i="0" u="none" strike="noStrike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val_loss</a:t>
            </a:r>
            <a:r>
              <a:rPr lang="en-US" altLang="ko-KR" sz="280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기준으로 조기종료 옵션을 추가</a:t>
            </a:r>
          </a:p>
        </p:txBody>
      </p: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458B7740-97AB-4FD0-8715-D2C31F77B9DC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94CD3E0B-BA62-416B-900C-1D84273D48EE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2" name="Object 14">
                <a:extLst>
                  <a:ext uri="{FF2B5EF4-FFF2-40B4-BE49-F238E27FC236}">
                    <a16:creationId xmlns:a16="http://schemas.microsoft.com/office/drawing/2014/main" id="{2E64C91F-06C3-447F-9A8C-A74BD8637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D3A20422-35F7-439B-892A-1808B6214EC5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B62D4D50-CCE4-43AA-9748-E4BF6722FD98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9" name="그룹 1007">
                <a:extLst>
                  <a:ext uri="{FF2B5EF4-FFF2-40B4-BE49-F238E27FC236}">
                    <a16:creationId xmlns:a16="http://schemas.microsoft.com/office/drawing/2014/main" id="{A76AC74E-18A8-4D7E-ADB7-4DBE03D2D5BC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1" name="Object 19">
                  <a:extLst>
                    <a:ext uri="{FF2B5EF4-FFF2-40B4-BE49-F238E27FC236}">
                      <a16:creationId xmlns:a16="http://schemas.microsoft.com/office/drawing/2014/main" id="{D5CD7357-D10B-473E-B007-A3B716B82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0" name="Object 22">
                <a:extLst>
                  <a:ext uri="{FF2B5EF4-FFF2-40B4-BE49-F238E27FC236}">
                    <a16:creationId xmlns:a16="http://schemas.microsoft.com/office/drawing/2014/main" id="{18B410AE-87BB-41BA-BB1C-1F31BB358A26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4A35EC-3CB6-4AB1-BD1F-CCA9A52FD45F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FF64509F-B4DA-4BA4-885E-15DCB0FD36A3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9" name="그룹 1002">
              <a:extLst>
                <a:ext uri="{FF2B5EF4-FFF2-40B4-BE49-F238E27FC236}">
                  <a16:creationId xmlns:a16="http://schemas.microsoft.com/office/drawing/2014/main" id="{6B2497F0-19DE-43C5-A054-F28F06A8F9E0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0" name="Object 7">
                <a:extLst>
                  <a:ext uri="{FF2B5EF4-FFF2-40B4-BE49-F238E27FC236}">
                    <a16:creationId xmlns:a16="http://schemas.microsoft.com/office/drawing/2014/main" id="{C4730363-D378-4ACE-9BCE-9A1753DBE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46455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9C3024-9DF9-419C-B121-E6AC4A869942}"/>
              </a:ext>
            </a:extLst>
          </p:cNvPr>
          <p:cNvGrpSpPr/>
          <p:nvPr/>
        </p:nvGrpSpPr>
        <p:grpSpPr>
          <a:xfrm>
            <a:off x="1143000" y="3467100"/>
            <a:ext cx="8374809" cy="5432113"/>
            <a:chOff x="1279315" y="2780568"/>
            <a:chExt cx="8374809" cy="5432113"/>
          </a:xfrm>
        </p:grpSpPr>
        <p:pic>
          <p:nvPicPr>
            <p:cNvPr id="19458" name="Picture 2">
              <a:extLst>
                <a:ext uri="{FF2B5EF4-FFF2-40B4-BE49-F238E27FC236}">
                  <a16:creationId xmlns:a16="http://schemas.microsoft.com/office/drawing/2014/main" id="{8CABD08E-EC69-47C1-B16B-1653461EB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114" y="2780568"/>
              <a:ext cx="4649945" cy="82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59" name="Picture 3">
              <a:extLst>
                <a:ext uri="{FF2B5EF4-FFF2-40B4-BE49-F238E27FC236}">
                  <a16:creationId xmlns:a16="http://schemas.microsoft.com/office/drawing/2014/main" id="{7990C984-77B4-4DDC-8A4A-BCA97F113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980" y="3609006"/>
              <a:ext cx="8319144" cy="1229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1" name="Picture 5">
              <a:extLst>
                <a:ext uri="{FF2B5EF4-FFF2-40B4-BE49-F238E27FC236}">
                  <a16:creationId xmlns:a16="http://schemas.microsoft.com/office/drawing/2014/main" id="{261A9581-9B7F-44D5-AB81-B9D9A1A8D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315" y="4977911"/>
              <a:ext cx="5808417" cy="3234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8B5918-23AD-4E1E-8FE5-011452A863E0}"/>
              </a:ext>
            </a:extLst>
          </p:cNvPr>
          <p:cNvGrpSpPr/>
          <p:nvPr/>
        </p:nvGrpSpPr>
        <p:grpSpPr>
          <a:xfrm>
            <a:off x="9885192" y="5664443"/>
            <a:ext cx="6918749" cy="3344808"/>
            <a:chOff x="9464251" y="5761092"/>
            <a:chExt cx="7604550" cy="3513210"/>
          </a:xfrm>
        </p:grpSpPr>
        <p:pic>
          <p:nvPicPr>
            <p:cNvPr id="19460" name="Picture 4">
              <a:extLst>
                <a:ext uri="{FF2B5EF4-FFF2-40B4-BE49-F238E27FC236}">
                  <a16:creationId xmlns:a16="http://schemas.microsoft.com/office/drawing/2014/main" id="{B6692329-7787-46D2-BBAD-A79C22E9A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251" y="5761092"/>
              <a:ext cx="7604550" cy="1668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2" name="Picture 6">
              <a:extLst>
                <a:ext uri="{FF2B5EF4-FFF2-40B4-BE49-F238E27FC236}">
                  <a16:creationId xmlns:a16="http://schemas.microsoft.com/office/drawing/2014/main" id="{802F9249-D946-49D7-93B1-D464B9C8C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251" y="7701549"/>
              <a:ext cx="7541784" cy="157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6A2B4EC-B5F5-4FDF-84D3-D714096BA0EB}"/>
              </a:ext>
            </a:extLst>
          </p:cNvPr>
          <p:cNvSpPr txBox="1"/>
          <p:nvPr/>
        </p:nvSpPr>
        <p:spPr>
          <a:xfrm>
            <a:off x="9754511" y="2798687"/>
            <a:ext cx="70240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</a:t>
            </a:r>
            <a:r>
              <a:rPr lang="ko-KR" altLang="en-US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2800" b="0" i="0" u="none" strike="noStrike" dirty="0" err="1">
                <a:solidFill>
                  <a:srgbClr val="FC523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FastText</a:t>
            </a:r>
            <a:r>
              <a:rPr lang="en-US" altLang="ko-KR" sz="2800" b="0" i="0" u="none" strike="noStrike" dirty="0">
                <a:solidFill>
                  <a:srgbClr val="FC523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라이브러리를 사용해 형태소 </a:t>
            </a:r>
            <a:r>
              <a:rPr lang="ko-KR" altLang="en-US" sz="2800" b="0" i="0" u="none" strike="noStrike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된 칼럼을 </a:t>
            </a:r>
            <a:r>
              <a:rPr lang="ko-KR" altLang="en-US" sz="2800" b="0" i="0" u="none" strike="noStrike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임베딩</a:t>
            </a:r>
            <a:r>
              <a:rPr lang="ko-KR" altLang="en-US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</a:t>
            </a:r>
            <a:endParaRPr lang="en-US" altLang="ko-KR" sz="2800" b="0" i="0" u="none" strike="noStrike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ko-KR" altLang="en-US" sz="2800" b="0" i="0" u="none" strike="noStrike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2800" b="0" i="0" u="none" strike="noStrike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FastText</a:t>
            </a:r>
            <a:r>
              <a:rPr lang="ko-KR" altLang="en-US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하나의 단어 안에도 여러 단어들이 존재하는 것으로 간주</a:t>
            </a:r>
            <a:r>
              <a:rPr lang="en-US" altLang="ko-KR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0" i="0" u="none" strike="noStrike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서브워드</a:t>
            </a:r>
            <a:r>
              <a:rPr lang="en-US" altLang="ko-KR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b="0" i="0" u="none" strike="noStrike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subword</a:t>
            </a:r>
            <a:r>
              <a:rPr lang="en-US" altLang="ko-KR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고려하여 학습</a:t>
            </a:r>
          </a:p>
        </p:txBody>
      </p: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51A02017-6EBF-45D4-8074-1EDE661C6E03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7" name="그룹 1005">
              <a:extLst>
                <a:ext uri="{FF2B5EF4-FFF2-40B4-BE49-F238E27FC236}">
                  <a16:creationId xmlns:a16="http://schemas.microsoft.com/office/drawing/2014/main" id="{65217427-83E4-42BB-A3AF-7F1356307864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3" name="Object 14">
                <a:extLst>
                  <a:ext uri="{FF2B5EF4-FFF2-40B4-BE49-F238E27FC236}">
                    <a16:creationId xmlns:a16="http://schemas.microsoft.com/office/drawing/2014/main" id="{51DE9431-F017-4985-9086-8D477E245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8" name="Object 17">
              <a:extLst>
                <a:ext uri="{FF2B5EF4-FFF2-40B4-BE49-F238E27FC236}">
                  <a16:creationId xmlns:a16="http://schemas.microsoft.com/office/drawing/2014/main" id="{63F97661-4F6F-4191-A35A-DE392DA1336F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9187A360-771E-4752-8D2C-8F43418A3860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0" name="그룹 1007">
                <a:extLst>
                  <a:ext uri="{FF2B5EF4-FFF2-40B4-BE49-F238E27FC236}">
                    <a16:creationId xmlns:a16="http://schemas.microsoft.com/office/drawing/2014/main" id="{6748491F-43A0-4298-B41B-CEB445209FCB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2" name="Object 19">
                  <a:extLst>
                    <a:ext uri="{FF2B5EF4-FFF2-40B4-BE49-F238E27FC236}">
                      <a16:creationId xmlns:a16="http://schemas.microsoft.com/office/drawing/2014/main" id="{40A79349-BD6C-4C36-BC62-08822F10E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F2855A19-1B72-48CF-B3D2-10C138EF1BCC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DB7315-CD06-4D3D-A6B7-48B500456C3D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087175FF-5839-4D7C-BE17-CC2D3D490574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 &amp; </a:t>
              </a:r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FastText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4F5230A1-185F-43D9-8FA1-7683A6CC269B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2" name="Object 7">
                <a:extLst>
                  <a:ext uri="{FF2B5EF4-FFF2-40B4-BE49-F238E27FC236}">
                    <a16:creationId xmlns:a16="http://schemas.microsoft.com/office/drawing/2014/main" id="{39E1FFC6-4E56-444C-BA3D-904A60F86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7641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6FED07CE-DC79-4703-BA89-7FC5AB053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04" y="3473002"/>
            <a:ext cx="8485950" cy="22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>
            <a:extLst>
              <a:ext uri="{FF2B5EF4-FFF2-40B4-BE49-F238E27FC236}">
                <a16:creationId xmlns:a16="http://schemas.microsoft.com/office/drawing/2014/main" id="{D6E554BA-306D-4575-A0B3-87D75220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04" y="5771651"/>
            <a:ext cx="5278196" cy="358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F13BF0A8-A5DC-4144-B535-12906F9A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502" y="2800837"/>
            <a:ext cx="78689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Bi-LSTM Layer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모델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Layer)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69B00034-4236-4BEC-BEE8-2A1B5EE96F64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98BA8890-F170-40AD-AACD-E01D3686ADF4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5" name="Object 14">
                <a:extLst>
                  <a:ext uri="{FF2B5EF4-FFF2-40B4-BE49-F238E27FC236}">
                    <a16:creationId xmlns:a16="http://schemas.microsoft.com/office/drawing/2014/main" id="{E2D70657-4A58-416A-BE06-19A9B13C0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34481137-3B99-481E-A1AA-147701C14FE2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3929DD0B-D048-493C-982B-1FBBF1DC34DD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2" name="그룹 1007">
                <a:extLst>
                  <a:ext uri="{FF2B5EF4-FFF2-40B4-BE49-F238E27FC236}">
                    <a16:creationId xmlns:a16="http://schemas.microsoft.com/office/drawing/2014/main" id="{A71B5026-5576-4ECD-8740-87E5D2FBFD52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4" name="Object 19">
                  <a:extLst>
                    <a:ext uri="{FF2B5EF4-FFF2-40B4-BE49-F238E27FC236}">
                      <a16:creationId xmlns:a16="http://schemas.microsoft.com/office/drawing/2014/main" id="{B6C6C2C1-4A4A-4E21-A0DD-DD046F3E45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3" name="Object 22">
                <a:extLst>
                  <a:ext uri="{FF2B5EF4-FFF2-40B4-BE49-F238E27FC236}">
                    <a16:creationId xmlns:a16="http://schemas.microsoft.com/office/drawing/2014/main" id="{21C64290-EA3C-4FB4-8938-2DAF67EBA512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296746-C8BD-4864-A07B-C0DEA5D836B8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86F8AF7F-F790-41E4-8394-16EB00CE3722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 &amp; </a:t>
              </a:r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FastText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0" name="그룹 1002">
              <a:extLst>
                <a:ext uri="{FF2B5EF4-FFF2-40B4-BE49-F238E27FC236}">
                  <a16:creationId xmlns:a16="http://schemas.microsoft.com/office/drawing/2014/main" id="{25DB993A-0CCF-46EF-80A8-1FC4D10F7B67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1" name="Object 7">
                <a:extLst>
                  <a:ext uri="{FF2B5EF4-FFF2-40B4-BE49-F238E27FC236}">
                    <a16:creationId xmlns:a16="http://schemas.microsoft.com/office/drawing/2014/main" id="{97D83BAB-5EE4-4784-AB26-7D83B9AE4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2" name="Google Shape;138;p23">
            <a:extLst>
              <a:ext uri="{FF2B5EF4-FFF2-40B4-BE49-F238E27FC236}">
                <a16:creationId xmlns:a16="http://schemas.microsoft.com/office/drawing/2014/main" id="{4F02F2E3-BB2A-4682-A621-411AABB43F01}"/>
              </a:ext>
            </a:extLst>
          </p:cNvPr>
          <p:cNvSpPr txBox="1">
            <a:spLocks/>
          </p:cNvSpPr>
          <p:nvPr/>
        </p:nvSpPr>
        <p:spPr>
          <a:xfrm>
            <a:off x="8686800" y="5676900"/>
            <a:ext cx="8154600" cy="3276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lnSpc>
                <a:spcPct val="115714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사용된 </a:t>
            </a:r>
            <a:r>
              <a:rPr lang="ko-KR" alt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하이퍼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파라미터 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0">
              <a:lnSpc>
                <a:spcPct val="115714"/>
              </a:lnSpc>
              <a:spcBef>
                <a:spcPts val="0"/>
              </a:spcBef>
              <a:buFont typeface="Arial" pitchFamily="34" charset="0"/>
              <a:buNone/>
            </a:pP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dropout : 0.2</a:t>
            </a: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Recurrent_dropout</a:t>
            </a: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: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0.2</a:t>
            </a:r>
            <a:endParaRPr lang="en-US" altLang="ko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activation function : </a:t>
            </a:r>
            <a:r>
              <a:rPr lang="en-US" altLang="ko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softmax</a:t>
            </a:r>
            <a:endParaRPr lang="en-US" altLang="ko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loss </a:t>
            </a:r>
            <a:r>
              <a:rPr lang="en-US" altLang="ko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fuction</a:t>
            </a: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: </a:t>
            </a:r>
            <a:r>
              <a:rPr lang="en-US" altLang="ko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categorical_crossentropy</a:t>
            </a:r>
            <a:endParaRPr lang="en-US" altLang="ko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optimizer : </a:t>
            </a:r>
            <a:r>
              <a:rPr lang="en-US" altLang="ko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adam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12313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CAA74DFB-E437-4D71-9140-E5AB6AC0B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330" y="3865959"/>
            <a:ext cx="12341067" cy="34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F27B4264-A266-44CD-982C-694C9DBFE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366" y="2903096"/>
            <a:ext cx="78689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stopping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checkpoint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FFF4EEC-2A4B-4C78-9CF4-A2208CA9D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502" y="7600771"/>
            <a:ext cx="78689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너무 많은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overfitting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너무 적은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underfitting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A05E08F5-B7E8-49DB-87A5-268292756F4A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5" name="그룹 1005">
              <a:extLst>
                <a:ext uri="{FF2B5EF4-FFF2-40B4-BE49-F238E27FC236}">
                  <a16:creationId xmlns:a16="http://schemas.microsoft.com/office/drawing/2014/main" id="{10E0A3E0-D06A-49D9-870D-CA3E8445C40E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010EBE16-E276-4106-8474-85EE020FD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6669128B-EAF8-40CE-96DA-5E04F02F1B3F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90A0FD4B-47D2-4173-987F-69AA009CF73E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8" name="그룹 1007">
                <a:extLst>
                  <a:ext uri="{FF2B5EF4-FFF2-40B4-BE49-F238E27FC236}">
                    <a16:creationId xmlns:a16="http://schemas.microsoft.com/office/drawing/2014/main" id="{406723E8-62A6-4920-B6B3-D5DC087D0E65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0" name="Object 19">
                  <a:extLst>
                    <a:ext uri="{FF2B5EF4-FFF2-40B4-BE49-F238E27FC236}">
                      <a16:creationId xmlns:a16="http://schemas.microsoft.com/office/drawing/2014/main" id="{8EEB4159-6590-4C4F-BBCF-12CFA1872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A4C15BE3-3686-417A-A475-8AB7BF8CA709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690EED-0423-42F1-956D-05314E6F248C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2AB693B-0AF5-45B3-89ED-E499D3F2A028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 &amp; </a:t>
              </a:r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FastText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9" name="그룹 1002">
              <a:extLst>
                <a:ext uri="{FF2B5EF4-FFF2-40B4-BE49-F238E27FC236}">
                  <a16:creationId xmlns:a16="http://schemas.microsoft.com/office/drawing/2014/main" id="{02FFE60E-184A-4B40-9C0E-4F7E84119B64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0" name="Object 7">
                <a:extLst>
                  <a:ext uri="{FF2B5EF4-FFF2-40B4-BE49-F238E27FC236}">
                    <a16:creationId xmlns:a16="http://schemas.microsoft.com/office/drawing/2014/main" id="{0D334778-C57E-4B4B-A472-7FDD22770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65235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3BB260E-D885-4269-BED9-63ADF8D2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66" y="7099875"/>
            <a:ext cx="10339013" cy="120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>
            <a:extLst>
              <a:ext uri="{FF2B5EF4-FFF2-40B4-BE49-F238E27FC236}">
                <a16:creationId xmlns:a16="http://schemas.microsoft.com/office/drawing/2014/main" id="{D75EFF0D-E14A-4E59-A780-CFA6363D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66" y="2998831"/>
            <a:ext cx="9870399" cy="389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028FD6-2593-4249-8B5B-9FAB77FEE4CA}"/>
              </a:ext>
            </a:extLst>
          </p:cNvPr>
          <p:cNvSpPr txBox="1"/>
          <p:nvPr/>
        </p:nvSpPr>
        <p:spPr>
          <a:xfrm>
            <a:off x="11000941" y="4402271"/>
            <a:ext cx="6402493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600"/>
              </a:spcBef>
              <a:spcAft>
                <a:spcPts val="500"/>
              </a:spcAft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 그대로 정수 인코딩하여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임베딩한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것보다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rtl="0">
              <a:spcBef>
                <a:spcPts val="600"/>
              </a:spcBef>
              <a:spcAft>
                <a:spcPts val="500"/>
              </a:spcAft>
            </a:pP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FastText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가중치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임베딩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처리가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rtl="0">
              <a:spcBef>
                <a:spcPts val="600"/>
              </a:spcBef>
              <a:spcAft>
                <a:spcPts val="500"/>
              </a:spcAft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나은 성능을 보임</a:t>
            </a:r>
          </a:p>
        </p:txBody>
      </p: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7469ADE6-6347-4073-AF38-321CFC78DE34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BD48DA59-117C-479C-9FB8-D5FD78C75CBF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2" name="Object 14">
                <a:extLst>
                  <a:ext uri="{FF2B5EF4-FFF2-40B4-BE49-F238E27FC236}">
                    <a16:creationId xmlns:a16="http://schemas.microsoft.com/office/drawing/2014/main" id="{DA2EBAF2-72F6-4D19-9EB5-6D31FC6BB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119F0D10-D59B-41D9-9779-877362D7BC57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49F71E18-0918-4BAB-8E5D-251F7821C7FF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9" name="그룹 1007">
                <a:extLst>
                  <a:ext uri="{FF2B5EF4-FFF2-40B4-BE49-F238E27FC236}">
                    <a16:creationId xmlns:a16="http://schemas.microsoft.com/office/drawing/2014/main" id="{C13E4068-D4D2-4334-B2E9-C5A0CA778881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1" name="Object 19">
                  <a:extLst>
                    <a:ext uri="{FF2B5EF4-FFF2-40B4-BE49-F238E27FC236}">
                      <a16:creationId xmlns:a16="http://schemas.microsoft.com/office/drawing/2014/main" id="{2AB27F9E-5FE2-4A59-B511-000E0AD583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0" name="Object 22">
                <a:extLst>
                  <a:ext uri="{FF2B5EF4-FFF2-40B4-BE49-F238E27FC236}">
                    <a16:creationId xmlns:a16="http://schemas.microsoft.com/office/drawing/2014/main" id="{2DF15918-F92E-4C2F-844F-79FA7057AE37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6E3471-7315-4F72-9277-FB616931CE3F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63750A35-2C42-42C0-A671-A1A78CF25DDB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 &amp; </a:t>
              </a:r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FastText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9" name="그룹 1002">
              <a:extLst>
                <a:ext uri="{FF2B5EF4-FFF2-40B4-BE49-F238E27FC236}">
                  <a16:creationId xmlns:a16="http://schemas.microsoft.com/office/drawing/2014/main" id="{C8CF0A38-B643-4791-A47F-B2672E1CCF30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0" name="Object 7">
                <a:extLst>
                  <a:ext uri="{FF2B5EF4-FFF2-40B4-BE49-F238E27FC236}">
                    <a16:creationId xmlns:a16="http://schemas.microsoft.com/office/drawing/2014/main" id="{1645614E-2F9B-4952-BA73-F7E05B39D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159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7469ADE6-6347-4073-AF38-321CFC78DE34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BD48DA59-117C-479C-9FB8-D5FD78C75CBF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2" name="Object 14">
                <a:extLst>
                  <a:ext uri="{FF2B5EF4-FFF2-40B4-BE49-F238E27FC236}">
                    <a16:creationId xmlns:a16="http://schemas.microsoft.com/office/drawing/2014/main" id="{DA2EBAF2-72F6-4D19-9EB5-6D31FC6BB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119F0D10-D59B-41D9-9779-877362D7BC57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49F71E18-0918-4BAB-8E5D-251F7821C7FF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9" name="그룹 1007">
                <a:extLst>
                  <a:ext uri="{FF2B5EF4-FFF2-40B4-BE49-F238E27FC236}">
                    <a16:creationId xmlns:a16="http://schemas.microsoft.com/office/drawing/2014/main" id="{C13E4068-D4D2-4334-B2E9-C5A0CA778881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1" name="Object 19">
                  <a:extLst>
                    <a:ext uri="{FF2B5EF4-FFF2-40B4-BE49-F238E27FC236}">
                      <a16:creationId xmlns:a16="http://schemas.microsoft.com/office/drawing/2014/main" id="{2AB27F9E-5FE2-4A59-B511-000E0AD583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0" name="Object 22">
                <a:extLst>
                  <a:ext uri="{FF2B5EF4-FFF2-40B4-BE49-F238E27FC236}">
                    <a16:creationId xmlns:a16="http://schemas.microsoft.com/office/drawing/2014/main" id="{2DF15918-F92E-4C2F-844F-79FA7057AE37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E20B79E-55DD-4B00-9033-CA8E28D1D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290" y="4381500"/>
            <a:ext cx="11415419" cy="251936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AB6A5C-EAC4-4FBE-B237-A3F3E89A19F1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50ABCFC2-B167-4746-8931-99137FED55E9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 &amp; </a:t>
              </a:r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FastText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6" name="그룹 1002">
              <a:extLst>
                <a:ext uri="{FF2B5EF4-FFF2-40B4-BE49-F238E27FC236}">
                  <a16:creationId xmlns:a16="http://schemas.microsoft.com/office/drawing/2014/main" id="{5198115B-6164-43FA-9D54-CC0B2A644589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17" name="Object 7">
                <a:extLst>
                  <a:ext uri="{FF2B5EF4-FFF2-40B4-BE49-F238E27FC236}">
                    <a16:creationId xmlns:a16="http://schemas.microsoft.com/office/drawing/2014/main" id="{4D15050F-74EC-405B-A205-DFA0D3E02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C3D5D66F-EC49-49AB-AC36-EF3B2B815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572" y="3143778"/>
            <a:ext cx="32668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DACON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결과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058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F8A4C93-589D-4A19-BED4-3272DCF7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238500"/>
            <a:ext cx="12039600" cy="623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73697A03-0CFD-40BD-B848-EF21EF9423EA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3854CB63-3E86-4C5E-A499-9BE8EA66D1B2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21" name="Object 14">
                <a:extLst>
                  <a:ext uri="{FF2B5EF4-FFF2-40B4-BE49-F238E27FC236}">
                    <a16:creationId xmlns:a16="http://schemas.microsoft.com/office/drawing/2014/main" id="{002AA798-32C8-452E-9AD9-AB780DE44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527923E1-B70D-41F9-AE5A-7F8DBC784828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3D9AF412-00D5-4DDB-B75E-9212A8AA920A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18" name="그룹 1007">
                <a:extLst>
                  <a:ext uri="{FF2B5EF4-FFF2-40B4-BE49-F238E27FC236}">
                    <a16:creationId xmlns:a16="http://schemas.microsoft.com/office/drawing/2014/main" id="{DB29604E-FCA9-48BA-903E-7B04DDCCDC0C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0" name="Object 19">
                  <a:extLst>
                    <a:ext uri="{FF2B5EF4-FFF2-40B4-BE49-F238E27FC236}">
                      <a16:creationId xmlns:a16="http://schemas.microsoft.com/office/drawing/2014/main" id="{D9628F80-B9C1-4A65-BF79-9AC03DA73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19" name="Object 22">
                <a:extLst>
                  <a:ext uri="{FF2B5EF4-FFF2-40B4-BE49-F238E27FC236}">
                    <a16:creationId xmlns:a16="http://schemas.microsoft.com/office/drawing/2014/main" id="{963C3329-A4A0-448B-9686-8ECE38269C7A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4FA25F-ED9C-4E60-BF3D-5834503CCF81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3ED752C8-34A4-45B0-AE0A-056408315CB7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 &amp; CNN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C30467D2-3394-4EB5-BC8D-9A0B82BAE89C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5" name="Object 7">
                <a:extLst>
                  <a:ext uri="{FF2B5EF4-FFF2-40B4-BE49-F238E27FC236}">
                    <a16:creationId xmlns:a16="http://schemas.microsoft.com/office/drawing/2014/main" id="{16AD89DE-11D7-4223-A575-7C90D3727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5606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8FC428BA-4B5B-4985-B81C-D17708E5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4657" y="2911474"/>
            <a:ext cx="282320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 작동 방식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0AA175-96AD-4812-A8B3-5D9F5E1B5A9A}"/>
              </a:ext>
            </a:extLst>
          </p:cNvPr>
          <p:cNvGrpSpPr/>
          <p:nvPr/>
        </p:nvGrpSpPr>
        <p:grpSpPr>
          <a:xfrm>
            <a:off x="1830869" y="3568667"/>
            <a:ext cx="14626261" cy="6107526"/>
            <a:chOff x="1756739" y="3596306"/>
            <a:chExt cx="15288792" cy="6443930"/>
          </a:xfrm>
        </p:grpSpPr>
        <p:pic>
          <p:nvPicPr>
            <p:cNvPr id="19460" name="Picture 4">
              <a:extLst>
                <a:ext uri="{FF2B5EF4-FFF2-40B4-BE49-F238E27FC236}">
                  <a16:creationId xmlns:a16="http://schemas.microsoft.com/office/drawing/2014/main" id="{24C39255-C5F8-40B0-B4FD-57560BEEE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1200" y="3596306"/>
              <a:ext cx="7444331" cy="6443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55F2FF6-1361-43EA-A4AE-391BA213D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739" y="3596306"/>
              <a:ext cx="8111950" cy="6443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CA8EDE4B-4A2D-42E6-9F0F-81F75563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298" y="2911474"/>
            <a:ext cx="176683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 </a:t>
            </a:r>
            <a:r>
              <a:rPr kumimoji="0" lang="ko-KR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5560B0AF-3BE0-4F5E-BEA3-6D37B9C11232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DA396F3A-F509-4B7B-9D9C-4CB6F4389819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2" name="Object 14">
                <a:extLst>
                  <a:ext uri="{FF2B5EF4-FFF2-40B4-BE49-F238E27FC236}">
                    <a16:creationId xmlns:a16="http://schemas.microsoft.com/office/drawing/2014/main" id="{28CFB961-68DF-41C9-968D-A68E3CE2E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BE632F4E-E653-4DEF-8CF0-80D19F1508CF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7B6A8409-3BAA-4C3A-A5DD-8C2B21163057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9" name="그룹 1007">
                <a:extLst>
                  <a:ext uri="{FF2B5EF4-FFF2-40B4-BE49-F238E27FC236}">
                    <a16:creationId xmlns:a16="http://schemas.microsoft.com/office/drawing/2014/main" id="{EA0F13B2-EEFE-48BC-BB0A-5D469AC14D79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1" name="Object 19">
                  <a:extLst>
                    <a:ext uri="{FF2B5EF4-FFF2-40B4-BE49-F238E27FC236}">
                      <a16:creationId xmlns:a16="http://schemas.microsoft.com/office/drawing/2014/main" id="{374BCC81-0754-40EF-A5B1-83139C545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0" name="Object 22">
                <a:extLst>
                  <a:ext uri="{FF2B5EF4-FFF2-40B4-BE49-F238E27FC236}">
                    <a16:creationId xmlns:a16="http://schemas.microsoft.com/office/drawing/2014/main" id="{DDC79DBA-CFB6-4C80-B44F-8741F5F2914F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57B848-0C97-49B2-9AC7-A10A42B17C70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A5648EC1-4F4C-4894-A6BD-861D0ED3CC7C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 &amp; CNN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6" name="그룹 1002">
              <a:extLst>
                <a:ext uri="{FF2B5EF4-FFF2-40B4-BE49-F238E27FC236}">
                  <a16:creationId xmlns:a16="http://schemas.microsoft.com/office/drawing/2014/main" id="{9DE7E7F6-359F-40FB-B34D-1C6326071216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7" name="Object 7">
                <a:extLst>
                  <a:ext uri="{FF2B5EF4-FFF2-40B4-BE49-F238E27FC236}">
                    <a16:creationId xmlns:a16="http://schemas.microsoft.com/office/drawing/2014/main" id="{65216251-8D82-427D-BB3B-7F9C6C3B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2170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69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4AF289-3A8D-47CE-823D-7787C189FD5A}"/>
              </a:ext>
            </a:extLst>
          </p:cNvPr>
          <p:cNvGrpSpPr/>
          <p:nvPr/>
        </p:nvGrpSpPr>
        <p:grpSpPr>
          <a:xfrm>
            <a:off x="-1879868" y="939801"/>
            <a:ext cx="22045450" cy="2585323"/>
            <a:chOff x="-1879868" y="3377853"/>
            <a:chExt cx="22045450" cy="2585323"/>
          </a:xfrm>
        </p:grpSpPr>
        <p:sp>
          <p:nvSpPr>
            <p:cNvPr id="3" name="Object 3"/>
            <p:cNvSpPr txBox="1"/>
            <p:nvPr/>
          </p:nvSpPr>
          <p:spPr>
            <a:xfrm>
              <a:off x="-1879868" y="3377853"/>
              <a:ext cx="22045450" cy="25853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100" kern="0" spc="10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헤드라인을 이용한</a:t>
              </a:r>
              <a:endParaRPr lang="en-US" altLang="ko-KR" sz="8100" kern="0" spc="1000" dirty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Bebas" pitchFamily="34" charset="0"/>
              </a:endParaRPr>
            </a:p>
            <a:p>
              <a:pPr algn="ctr"/>
              <a:r>
                <a:rPr lang="ko-KR" altLang="en-US" sz="8100" kern="0" spc="10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뉴스 토픽 분류</a:t>
              </a:r>
              <a:endParaRPr lang="en-US" altLang="ko-KR" sz="8100" kern="0" spc="1000" dirty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Bebas" pitchFamily="34" charset="0"/>
              </a:endParaRPr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877800" y="5143500"/>
              <a:ext cx="3804139" cy="252094"/>
              <a:chOff x="12687201" y="4580635"/>
              <a:chExt cx="3804139" cy="2520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687201" y="4580635"/>
                <a:ext cx="3804139" cy="252094"/>
              </a:xfrm>
              <a:prstGeom prst="rect">
                <a:avLst/>
              </a:prstGeom>
            </p:spPr>
          </p:pic>
        </p:grpSp>
      </p:grpSp>
      <p:sp>
        <p:nvSpPr>
          <p:cNvPr id="7" name="Object 7"/>
          <p:cNvSpPr txBox="1"/>
          <p:nvPr/>
        </p:nvSpPr>
        <p:spPr>
          <a:xfrm>
            <a:off x="-34344" y="3714571"/>
            <a:ext cx="1868017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문제 </a:t>
            </a:r>
            <a:r>
              <a:rPr lang="en-US" altLang="ko-KR" sz="2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: YNAT </a:t>
            </a:r>
            <a:r>
              <a:rPr lang="ko-KR" altLang="en-US" sz="2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데이터셋의 한국어 뉴스 헤드라인을 이용해</a:t>
            </a:r>
            <a:r>
              <a:rPr lang="en-US" altLang="ko-KR" sz="2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highlight>
                  <a:srgbClr val="7F7F7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뉴스의 주제를 분류</a:t>
            </a:r>
            <a:r>
              <a:rPr lang="ko-KR" altLang="en-US" sz="2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하는 모델 개발</a:t>
            </a:r>
            <a:endParaRPr lang="en-US" altLang="ko-KR" sz="2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-Core Dream 2 ExtraLight" pitchFamily="34" charset="0"/>
            </a:endParaRPr>
          </a:p>
          <a:p>
            <a:pPr algn="ctr"/>
            <a:endParaRPr lang="en-US" altLang="ko-KR" sz="2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-Core Dream 2 ExtraLight" pitchFamily="34" charset="0"/>
            </a:endParaRPr>
          </a:p>
          <a:p>
            <a:pPr algn="ctr"/>
            <a:r>
              <a:rPr lang="ko-KR" altLang="en-US" sz="2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데이터셋 </a:t>
            </a:r>
            <a:r>
              <a:rPr lang="en-US" altLang="ko-KR" sz="2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: YNAT (</a:t>
            </a:r>
            <a:r>
              <a:rPr lang="ko-KR" altLang="en-US" sz="2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주제 분류를 위한 연합 뉴스 헤드라인</a:t>
            </a:r>
            <a:r>
              <a:rPr lang="en-US" altLang="ko-KR" sz="2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2 ExtraLight" pitchFamily="34" charset="0"/>
              </a:rPr>
              <a:t>)</a:t>
            </a:r>
            <a:endParaRPr lang="en-US" sz="2400" baseline="70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66667" y="559025"/>
            <a:ext cx="4872748" cy="410855"/>
            <a:chOff x="-266667" y="559025"/>
            <a:chExt cx="4872748" cy="4108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-248422" y="571500"/>
              <a:ext cx="415662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문제 및 데이터셋 소개</a:t>
              </a:r>
              <a:endParaRPr lang="en-US" sz="16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3135513" y="559025"/>
              <a:ext cx="1470568" cy="410855"/>
              <a:chOff x="3135513" y="559025"/>
              <a:chExt cx="1470568" cy="41085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18" name="Object 18"/>
              <p:cNvSpPr txBox="1"/>
              <p:nvPr/>
            </p:nvSpPr>
            <p:spPr>
              <a:xfrm>
                <a:off x="3135513" y="559025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  <a:cs typeface="Bebas" pitchFamily="34" charset="0"/>
                  </a:rPr>
                  <a:t>001</a:t>
                </a:r>
                <a:endParaRPr lang="en-US" dirty="0">
                  <a:latin typeface="티웨이_항공" panose="02000300000000000000" pitchFamily="2" charset="-127"/>
                  <a:ea typeface="티웨이_항공" panose="02000300000000000000" pitchFamily="2" charset="-127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B4B3B7-6E09-4A03-846E-3161459D4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088" y="5353229"/>
            <a:ext cx="5704657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666CDF5-A758-440E-B718-413D5DC9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087" y="7406975"/>
            <a:ext cx="5704657" cy="24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AFF790-F55B-48E3-AB88-763D78C06989}"/>
              </a:ext>
            </a:extLst>
          </p:cNvPr>
          <p:cNvSpPr txBox="1"/>
          <p:nvPr/>
        </p:nvSpPr>
        <p:spPr>
          <a:xfrm>
            <a:off x="10025472" y="5372101"/>
            <a:ext cx="57046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7F7F7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train_data.csv</a:t>
            </a: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 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헤드라인 인덱스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title 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헤드라인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topic_idx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주제 인덱스 값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(label)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62A0B-E9EC-4A4F-A403-E191D1A16886}"/>
              </a:ext>
            </a:extLst>
          </p:cNvPr>
          <p:cNvSpPr txBox="1"/>
          <p:nvPr/>
        </p:nvSpPr>
        <p:spPr>
          <a:xfrm>
            <a:off x="10013666" y="7768294"/>
            <a:ext cx="4572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7F7F7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test_data.csv</a:t>
            </a: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 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헤드라인 인덱스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title 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헤드라인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AC7B6DCF-1FC9-47AB-9807-3786E68A2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9559" y="3086100"/>
            <a:ext cx="44759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생각보다 높지 않음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2B6DF39C-0536-41F1-98CA-E4AD409C51CD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6" name="그룹 1005">
              <a:extLst>
                <a:ext uri="{FF2B5EF4-FFF2-40B4-BE49-F238E27FC236}">
                  <a16:creationId xmlns:a16="http://schemas.microsoft.com/office/drawing/2014/main" id="{F1DEDC7E-AB6E-4EC0-83BA-1D61521B3B20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0" name="Object 14">
                <a:extLst>
                  <a:ext uri="{FF2B5EF4-FFF2-40B4-BE49-F238E27FC236}">
                    <a16:creationId xmlns:a16="http://schemas.microsoft.com/office/drawing/2014/main" id="{F84C35AA-2147-4333-A4AF-66AAE9D6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5" name="Object 17">
              <a:extLst>
                <a:ext uri="{FF2B5EF4-FFF2-40B4-BE49-F238E27FC236}">
                  <a16:creationId xmlns:a16="http://schemas.microsoft.com/office/drawing/2014/main" id="{DAF6719C-49D8-45B0-A765-115161F15303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2B0F67A1-F1C7-4C53-BA4B-25F8EFD3617E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7" name="그룹 1007">
                <a:extLst>
                  <a:ext uri="{FF2B5EF4-FFF2-40B4-BE49-F238E27FC236}">
                    <a16:creationId xmlns:a16="http://schemas.microsoft.com/office/drawing/2014/main" id="{ED9923EC-4E06-4732-A89F-3761C46D2034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9" name="Object 19">
                  <a:extLst>
                    <a:ext uri="{FF2B5EF4-FFF2-40B4-BE49-F238E27FC236}">
                      <a16:creationId xmlns:a16="http://schemas.microsoft.com/office/drawing/2014/main" id="{CE96EC81-1625-4005-B5F2-7E801EA1D5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8" name="Object 22">
                <a:extLst>
                  <a:ext uri="{FF2B5EF4-FFF2-40B4-BE49-F238E27FC236}">
                    <a16:creationId xmlns:a16="http://schemas.microsoft.com/office/drawing/2014/main" id="{A853369E-F94C-4AE4-93CE-01AFCCB2D465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DC7EE3-35DD-471B-981A-DCD17D0A8BD5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2F697D8E-28D0-4F53-A97A-06DAEA0FB74E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Bi-LSTM &amp; CNN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9" name="그룹 1002">
              <a:extLst>
                <a:ext uri="{FF2B5EF4-FFF2-40B4-BE49-F238E27FC236}">
                  <a16:creationId xmlns:a16="http://schemas.microsoft.com/office/drawing/2014/main" id="{44404235-129D-4434-BBBE-7898CEEF219D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0" name="Object 7">
                <a:extLst>
                  <a:ext uri="{FF2B5EF4-FFF2-40B4-BE49-F238E27FC236}">
                    <a16:creationId xmlns:a16="http://schemas.microsoft.com/office/drawing/2014/main" id="{1306609F-CC87-4E2D-8C12-55B00246B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DD0E1D-9614-4801-9811-6A1244BB2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286245"/>
              </p:ext>
            </p:extLst>
          </p:nvPr>
        </p:nvGraphicFramePr>
        <p:xfrm>
          <a:off x="2209800" y="3924300"/>
          <a:ext cx="14211302" cy="4505630"/>
        </p:xfrm>
        <a:graphic>
          <a:graphicData uri="http://schemas.openxmlformats.org/drawingml/2006/table">
            <a:tbl>
              <a:tblPr/>
              <a:tblGrid>
                <a:gridCol w="597856">
                  <a:extLst>
                    <a:ext uri="{9D8B030D-6E8A-4147-A177-3AD203B41FA5}">
                      <a16:colId xmlns:a16="http://schemas.microsoft.com/office/drawing/2014/main" val="3755864940"/>
                    </a:ext>
                  </a:extLst>
                </a:gridCol>
                <a:gridCol w="1125557">
                  <a:extLst>
                    <a:ext uri="{9D8B030D-6E8A-4147-A177-3AD203B41FA5}">
                      <a16:colId xmlns:a16="http://schemas.microsoft.com/office/drawing/2014/main" val="2559048703"/>
                    </a:ext>
                  </a:extLst>
                </a:gridCol>
                <a:gridCol w="1061501">
                  <a:extLst>
                    <a:ext uri="{9D8B030D-6E8A-4147-A177-3AD203B41FA5}">
                      <a16:colId xmlns:a16="http://schemas.microsoft.com/office/drawing/2014/main" val="3923836294"/>
                    </a:ext>
                  </a:extLst>
                </a:gridCol>
                <a:gridCol w="1061501">
                  <a:extLst>
                    <a:ext uri="{9D8B030D-6E8A-4147-A177-3AD203B41FA5}">
                      <a16:colId xmlns:a16="http://schemas.microsoft.com/office/drawing/2014/main" val="1389651445"/>
                    </a:ext>
                  </a:extLst>
                </a:gridCol>
                <a:gridCol w="951690">
                  <a:extLst>
                    <a:ext uri="{9D8B030D-6E8A-4147-A177-3AD203B41FA5}">
                      <a16:colId xmlns:a16="http://schemas.microsoft.com/office/drawing/2014/main" val="607857584"/>
                    </a:ext>
                  </a:extLst>
                </a:gridCol>
                <a:gridCol w="890683">
                  <a:extLst>
                    <a:ext uri="{9D8B030D-6E8A-4147-A177-3AD203B41FA5}">
                      <a16:colId xmlns:a16="http://schemas.microsoft.com/office/drawing/2014/main" val="4034510489"/>
                    </a:ext>
                  </a:extLst>
                </a:gridCol>
                <a:gridCol w="869331">
                  <a:extLst>
                    <a:ext uri="{9D8B030D-6E8A-4147-A177-3AD203B41FA5}">
                      <a16:colId xmlns:a16="http://schemas.microsoft.com/office/drawing/2014/main" val="213018533"/>
                    </a:ext>
                  </a:extLst>
                </a:gridCol>
                <a:gridCol w="1015746">
                  <a:extLst>
                    <a:ext uri="{9D8B030D-6E8A-4147-A177-3AD203B41FA5}">
                      <a16:colId xmlns:a16="http://schemas.microsoft.com/office/drawing/2014/main" val="770041263"/>
                    </a:ext>
                  </a:extLst>
                </a:gridCol>
                <a:gridCol w="658864">
                  <a:extLst>
                    <a:ext uri="{9D8B030D-6E8A-4147-A177-3AD203B41FA5}">
                      <a16:colId xmlns:a16="http://schemas.microsoft.com/office/drawing/2014/main" val="608201887"/>
                    </a:ext>
                  </a:extLst>
                </a:gridCol>
                <a:gridCol w="658864">
                  <a:extLst>
                    <a:ext uri="{9D8B030D-6E8A-4147-A177-3AD203B41FA5}">
                      <a16:colId xmlns:a16="http://schemas.microsoft.com/office/drawing/2014/main" val="4283262599"/>
                    </a:ext>
                  </a:extLst>
                </a:gridCol>
                <a:gridCol w="829679">
                  <a:extLst>
                    <a:ext uri="{9D8B030D-6E8A-4147-A177-3AD203B41FA5}">
                      <a16:colId xmlns:a16="http://schemas.microsoft.com/office/drawing/2014/main" val="2178949980"/>
                    </a:ext>
                  </a:extLst>
                </a:gridCol>
                <a:gridCol w="658864">
                  <a:extLst>
                    <a:ext uri="{9D8B030D-6E8A-4147-A177-3AD203B41FA5}">
                      <a16:colId xmlns:a16="http://schemas.microsoft.com/office/drawing/2014/main" val="3802219452"/>
                    </a:ext>
                  </a:extLst>
                </a:gridCol>
                <a:gridCol w="658864">
                  <a:extLst>
                    <a:ext uri="{9D8B030D-6E8A-4147-A177-3AD203B41FA5}">
                      <a16:colId xmlns:a16="http://schemas.microsoft.com/office/drawing/2014/main" val="1584926823"/>
                    </a:ext>
                  </a:extLst>
                </a:gridCol>
                <a:gridCol w="963892">
                  <a:extLst>
                    <a:ext uri="{9D8B030D-6E8A-4147-A177-3AD203B41FA5}">
                      <a16:colId xmlns:a16="http://schemas.microsoft.com/office/drawing/2014/main" val="1494270264"/>
                    </a:ext>
                  </a:extLst>
                </a:gridCol>
                <a:gridCol w="927289">
                  <a:extLst>
                    <a:ext uri="{9D8B030D-6E8A-4147-A177-3AD203B41FA5}">
                      <a16:colId xmlns:a16="http://schemas.microsoft.com/office/drawing/2014/main" val="1819271489"/>
                    </a:ext>
                  </a:extLst>
                </a:gridCol>
                <a:gridCol w="1281121">
                  <a:extLst>
                    <a:ext uri="{9D8B030D-6E8A-4147-A177-3AD203B41FA5}">
                      <a16:colId xmlns:a16="http://schemas.microsoft.com/office/drawing/2014/main" val="2252626926"/>
                    </a:ext>
                  </a:extLst>
                </a:gridCol>
              </a:tblGrid>
              <a:tr h="2993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RNN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CNN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943407"/>
                  </a:ext>
                </a:extLst>
              </a:tr>
              <a:tr h="44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코드명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VALIDATION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PRIVATE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코드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batch size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 epochs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word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vec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size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dropout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rnn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hidden size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 layers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batch norm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window sizes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 filters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74666"/>
                  </a:ext>
                </a:extLst>
              </a:tr>
              <a:tr h="299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R1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0.8237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P1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512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544542"/>
                  </a:ext>
                </a:extLst>
              </a:tr>
              <a:tr h="44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0.784932107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0.814895947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약간다른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512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566186"/>
                  </a:ext>
                </a:extLst>
              </a:tr>
              <a:tr h="598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RC1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0.7794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512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3 4 5 6 7 8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128 128 128 128 128 128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903244"/>
                  </a:ext>
                </a:extLst>
              </a:tr>
              <a:tr h="598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RC2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0.8323 / 0.7919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512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3 4 5 6 7 8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128 128 128 128 128 128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986054"/>
                  </a:ext>
                </a:extLst>
              </a:tr>
              <a:tr h="598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RC3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0.8164 / 0.7879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512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3 4 5 6 7 8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128 128 128 128 128 128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807084"/>
                  </a:ext>
                </a:extLst>
              </a:tr>
              <a:tr h="598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RC4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0.8219 / 0.7960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1024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3 4 5 6 7 8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128 128 128 128 128 128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72787"/>
                  </a:ext>
                </a:extLst>
              </a:tr>
              <a:tr h="612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RC5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0.8318 / 0.7947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0.714848883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0.751807229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1024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3 4 5 6 7 8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128 128 128 128 128 128</a:t>
                      </a:r>
                    </a:p>
                  </a:txBody>
                  <a:tcPr marL="5303" marR="5303" marT="53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510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316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57;p25">
            <a:extLst>
              <a:ext uri="{FF2B5EF4-FFF2-40B4-BE49-F238E27FC236}">
                <a16:creationId xmlns:a16="http://schemas.microsoft.com/office/drawing/2014/main" id="{2EA8C87F-36DE-43C2-B958-FEFB16A83F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80875" y="1540647"/>
            <a:ext cx="2441850" cy="324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8;p25">
            <a:extLst>
              <a:ext uri="{FF2B5EF4-FFF2-40B4-BE49-F238E27FC236}">
                <a16:creationId xmlns:a16="http://schemas.microsoft.com/office/drawing/2014/main" id="{5E46B275-D07A-4FDA-9722-D344533500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1400" y="5215720"/>
            <a:ext cx="64008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6;p25">
            <a:extLst>
              <a:ext uri="{FF2B5EF4-FFF2-40B4-BE49-F238E27FC236}">
                <a16:creationId xmlns:a16="http://schemas.microsoft.com/office/drawing/2014/main" id="{DCE8DC15-2355-47E9-8C37-69FC4BCDCE17}"/>
              </a:ext>
            </a:extLst>
          </p:cNvPr>
          <p:cNvSpPr txBox="1">
            <a:spLocks/>
          </p:cNvSpPr>
          <p:nvPr/>
        </p:nvSpPr>
        <p:spPr>
          <a:xfrm>
            <a:off x="803400" y="3206546"/>
            <a:ext cx="16681200" cy="5539807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BERT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는 </a:t>
            </a:r>
            <a:r>
              <a:rPr lang="en-US" altLang="ko-KR" sz="2400" b="1" dirty="0">
                <a:solidFill>
                  <a:srgbClr val="FC52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Transformer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를 이용해 구현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345758" indent="0">
              <a:lnSpc>
                <a:spcPct val="115714"/>
              </a:lnSpc>
              <a:spcBef>
                <a:spcPts val="0"/>
              </a:spcBef>
              <a:buSzPts val="877"/>
              <a:buNone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	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BERT Base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BERT Large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는 </a:t>
            </a:r>
            <a:r>
              <a:rPr lang="ko-KR" altLang="en-US" sz="2400" b="1" dirty="0">
                <a:solidFill>
                  <a:srgbClr val="FC523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레이어의 개수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에 따라 구분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BERT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model pretrain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방식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1314450" lvl="1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MLM (Masked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Language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Model)</a:t>
            </a:r>
          </a:p>
          <a:p>
            <a:pPr marL="1314450" lvl="1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NSP (Next Sentence Prediction)</a:t>
            </a: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BERT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임베딩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</a:t>
            </a:r>
          </a:p>
          <a:p>
            <a:pPr marL="1828800" lvl="1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Contextual Embedding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실질적인 입력이 되는 워드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임베딩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</a:t>
            </a:r>
          </a:p>
          <a:p>
            <a:pPr marL="1828800" lvl="1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Position Embedding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위치 정보를 학습하기 위한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임베딩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1828800" lvl="1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Segment Embedding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두 개의 문장을 구분하기 위한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임베딩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1828800" lvl="1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</p:txBody>
      </p: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DD2EFD36-9EB1-441F-8DAD-3F221A974F53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B1C52B58-706B-486B-8E35-05BB7E66A4D6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4" name="Object 14">
                <a:extLst>
                  <a:ext uri="{FF2B5EF4-FFF2-40B4-BE49-F238E27FC236}">
                    <a16:creationId xmlns:a16="http://schemas.microsoft.com/office/drawing/2014/main" id="{F8406820-CA01-4267-9FF2-798111F78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B6F99476-9D5D-4D26-B60B-861DADC10C29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6FA3D0B0-8774-48F8-9C2F-C379801DEBD5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1" name="그룹 1007">
                <a:extLst>
                  <a:ext uri="{FF2B5EF4-FFF2-40B4-BE49-F238E27FC236}">
                    <a16:creationId xmlns:a16="http://schemas.microsoft.com/office/drawing/2014/main" id="{8BAA58AA-4D23-4EE8-99A6-EEB682DA3834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3" name="Object 19">
                  <a:extLst>
                    <a:ext uri="{FF2B5EF4-FFF2-40B4-BE49-F238E27FC236}">
                      <a16:creationId xmlns:a16="http://schemas.microsoft.com/office/drawing/2014/main" id="{1EB606D1-D7B2-4A69-AB49-9BAFF7317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2" name="Object 22">
                <a:extLst>
                  <a:ext uri="{FF2B5EF4-FFF2-40B4-BE49-F238E27FC236}">
                    <a16:creationId xmlns:a16="http://schemas.microsoft.com/office/drawing/2014/main" id="{2FA97F4C-F144-4768-8C6A-B6718FDC0642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AF1FA0-388F-44A7-BB62-653ECB9F82EE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0AAB6FFF-8664-4F44-84BE-EA0D8A88366A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C2055C3A-6D16-4900-B9AB-5AFCB68A1A62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73AE3948-48B7-450D-B04B-EA29AF2BB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086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4;p26">
            <a:extLst>
              <a:ext uri="{FF2B5EF4-FFF2-40B4-BE49-F238E27FC236}">
                <a16:creationId xmlns:a16="http://schemas.microsoft.com/office/drawing/2014/main" id="{90BF0AD8-5A92-4669-834E-8141E01F6424}"/>
              </a:ext>
            </a:extLst>
          </p:cNvPr>
          <p:cNvSpPr txBox="1">
            <a:spLocks/>
          </p:cNvSpPr>
          <p:nvPr/>
        </p:nvSpPr>
        <p:spPr>
          <a:xfrm>
            <a:off x="2703375" y="2289443"/>
            <a:ext cx="14609700" cy="3559287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758" indent="0">
              <a:lnSpc>
                <a:spcPct val="115714"/>
              </a:lnSpc>
              <a:spcBef>
                <a:spcPts val="0"/>
              </a:spcBef>
              <a:buSzPts val="877"/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Masked Language Model(MLM)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>
              <a:lnSpc>
                <a:spcPct val="115714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Bert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의 사전 훈련을 위해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인공 신경망의 입력으로 들어가는 입력 테스트의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15%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의 단어를 랜덤으로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마스킹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</a:t>
            </a: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인공 신경망에게 가려진 단어들을 예측하도록 함 ⇒ 중간에 단어들에 구멍을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뚫어놓고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구멍에 들어갈 단어들을 예측</a:t>
            </a: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EX) 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나는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[MASK]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가서 그곳에서 빵과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[MASK]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를 샀다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→ 슈퍼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우유 맞추기 </a:t>
            </a:r>
          </a:p>
          <a:p>
            <a:pPr marL="914400" indent="0">
              <a:lnSpc>
                <a:spcPct val="115714"/>
              </a:lnSpc>
              <a:spcBef>
                <a:spcPts val="0"/>
              </a:spcBef>
              <a:buFont typeface="Arial" pitchFamily="34" charset="0"/>
              <a:buNone/>
            </a:pP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</p:txBody>
      </p:sp>
      <p:pic>
        <p:nvPicPr>
          <p:cNvPr id="14" name="Google Shape;169;p26">
            <a:extLst>
              <a:ext uri="{FF2B5EF4-FFF2-40B4-BE49-F238E27FC236}">
                <a16:creationId xmlns:a16="http://schemas.microsoft.com/office/drawing/2014/main" id="{22BDFEAC-A50A-400E-9FD8-8F6BC7A968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924"/>
          <a:stretch/>
        </p:blipFill>
        <p:spPr>
          <a:xfrm>
            <a:off x="2716073" y="5515653"/>
            <a:ext cx="5984425" cy="35592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74A8F6E9-74A8-4673-8D65-4633B28625C2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FE4363E1-E3F9-4CE8-ABB4-27D74AA53F81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90EE6487-684D-463B-8D3A-8A5DDD6D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A05FAAEB-E854-4065-92D0-D92535B07E9C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C56C8783-D45C-429B-8696-3868AC7FE17A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2" name="그룹 1007">
                <a:extLst>
                  <a:ext uri="{FF2B5EF4-FFF2-40B4-BE49-F238E27FC236}">
                    <a16:creationId xmlns:a16="http://schemas.microsoft.com/office/drawing/2014/main" id="{AB83A419-8FEA-4D73-ADAB-C8DFAD722100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0" name="Object 19">
                  <a:extLst>
                    <a:ext uri="{FF2B5EF4-FFF2-40B4-BE49-F238E27FC236}">
                      <a16:creationId xmlns:a16="http://schemas.microsoft.com/office/drawing/2014/main" id="{C3386D4A-FF8A-4A4D-B4E3-544C7A036C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B51D2140-C056-4198-8BD5-6489F2245DB6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DC1345-4B50-4FBB-B16D-5F661CFA74BF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E3DD8750-F325-4499-A69A-2D62B0F8B406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34DB4302-788E-43F0-8F5F-2D7120A349E7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67949CF9-3927-4074-9806-702B13829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8862F-AFAD-481D-9A53-D1368B24A0EC}"/>
              </a:ext>
            </a:extLst>
          </p:cNvPr>
          <p:cNvSpPr txBox="1"/>
          <p:nvPr/>
        </p:nvSpPr>
        <p:spPr>
          <a:xfrm>
            <a:off x="9696761" y="6643340"/>
            <a:ext cx="66200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‘dog’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토큰은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[MASK]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변경되었습니다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‘he’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랜덤 단어 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king’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변경되었습니다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‘play’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변경되진 않았지만 예측에 사용됩니다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327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7;p26">
            <a:extLst>
              <a:ext uri="{FF2B5EF4-FFF2-40B4-BE49-F238E27FC236}">
                <a16:creationId xmlns:a16="http://schemas.microsoft.com/office/drawing/2014/main" id="{3BA73853-E3FF-455A-ABAC-6BD0E1376720}"/>
              </a:ext>
            </a:extLst>
          </p:cNvPr>
          <p:cNvSpPr txBox="1"/>
          <p:nvPr/>
        </p:nvSpPr>
        <p:spPr>
          <a:xfrm>
            <a:off x="3135513" y="2302143"/>
            <a:ext cx="13223424" cy="308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>
              <a:lnSpc>
                <a:spcPct val="115714"/>
              </a:lnSpc>
            </a:pPr>
            <a:r>
              <a:rPr lang="en-US" altLang="ko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Next Sentence Prediction(NSP)</a:t>
            </a:r>
          </a:p>
          <a:p>
            <a:pPr>
              <a:lnSpc>
                <a:spcPct val="115714"/>
              </a:lnSpc>
            </a:pP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688658" indent="-342900">
              <a:lnSpc>
                <a:spcPct val="115714"/>
              </a:lnSpc>
              <a:spcBef>
                <a:spcPts val="0"/>
              </a:spcBef>
              <a:buSzPts val="877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Bert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는 두개의 문장을 준 후에 이 문장이 이어지는 문장인지 아닌지를 맞추는 방식으로 훈련</a:t>
            </a:r>
          </a:p>
          <a:p>
            <a:pPr marL="688658" indent="-342900">
              <a:lnSpc>
                <a:spcPct val="115714"/>
              </a:lnSpc>
              <a:spcBef>
                <a:spcPts val="0"/>
              </a:spcBef>
              <a:buSzPts val="877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50 : 50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비율로 실제 이어지는 두 개의 문장과 랜덤으로 이어 붙인 두 개의 문장을 주고 훈련 시킴 </a:t>
            </a:r>
          </a:p>
          <a:p>
            <a:pPr marL="688658" indent="-342900">
              <a:lnSpc>
                <a:spcPct val="115714"/>
              </a:lnSpc>
              <a:spcBef>
                <a:spcPts val="0"/>
              </a:spcBef>
              <a:buSzPts val="877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Sentence A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Sentence B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라고 했을 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문장의 연속성을 확인한 경우와 그렇지 않은 경우를 보여줌 </a:t>
            </a:r>
          </a:p>
        </p:txBody>
      </p:sp>
      <p:sp>
        <p:nvSpPr>
          <p:cNvPr id="20" name="Google Shape;168;p26">
            <a:extLst>
              <a:ext uri="{FF2B5EF4-FFF2-40B4-BE49-F238E27FC236}">
                <a16:creationId xmlns:a16="http://schemas.microsoft.com/office/drawing/2014/main" id="{19C79794-FA58-4D1F-AA3A-91764AEBB579}"/>
              </a:ext>
            </a:extLst>
          </p:cNvPr>
          <p:cNvSpPr txBox="1"/>
          <p:nvPr/>
        </p:nvSpPr>
        <p:spPr>
          <a:xfrm>
            <a:off x="7391400" y="5524500"/>
            <a:ext cx="10350600" cy="318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1828800" indent="-603250">
              <a:lnSpc>
                <a:spcPct val="115000"/>
              </a:lnSpc>
              <a:spcBef>
                <a:spcPts val="5400"/>
              </a:spcBef>
              <a:buSzPts val="1150"/>
              <a:buChar char="●"/>
            </a:pPr>
            <a:r>
              <a:rPr lang="en-US" altLang="ko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80%</a:t>
            </a:r>
            <a:r>
              <a:rPr lang="ko" altLang="en-US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의 단어들은 </a:t>
            </a:r>
            <a:r>
              <a:rPr lang="en-US" altLang="ko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[MASK]</a:t>
            </a:r>
            <a:r>
              <a:rPr lang="ko" altLang="en-US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변경</a:t>
            </a:r>
            <a:br>
              <a:rPr lang="ko" altLang="en-US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Ex) The man went to the store → The man went to the [MASK]</a:t>
            </a:r>
            <a:endParaRPr sz="2000" dirty="0">
              <a:highlight>
                <a:srgbClr val="FFFF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28800" indent="-603250">
              <a:lnSpc>
                <a:spcPct val="115000"/>
              </a:lnSpc>
              <a:buSzPts val="1150"/>
              <a:buChar char="●"/>
            </a:pPr>
            <a:r>
              <a:rPr lang="en-US" altLang="ko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10%</a:t>
            </a:r>
            <a:r>
              <a:rPr lang="ko" altLang="en-US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의 단어들은 랜덤으로 단어가 변경</a:t>
            </a:r>
            <a:br>
              <a:rPr lang="ko" altLang="en-US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Ex) The man went to the store → The man went to the dog</a:t>
            </a:r>
            <a:endParaRPr sz="2000" dirty="0">
              <a:highlight>
                <a:srgbClr val="FFFF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28800" indent="-603250">
              <a:lnSpc>
                <a:spcPct val="115000"/>
              </a:lnSpc>
              <a:buSzPts val="1150"/>
              <a:buChar char="●"/>
            </a:pPr>
            <a:r>
              <a:rPr lang="en-US" altLang="ko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10%</a:t>
            </a:r>
            <a:r>
              <a:rPr lang="ko" altLang="en-US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의 단어들은 동일하게 둠</a:t>
            </a:r>
            <a:br>
              <a:rPr lang="ko" altLang="en-US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" sz="20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Ex) The man went to the store → The man went to the store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278C7D4D-34C3-406C-9E89-F50C45CD3609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606A7466-159D-439A-99BF-19B2B128EE87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5" name="Object 14">
                <a:extLst>
                  <a:ext uri="{FF2B5EF4-FFF2-40B4-BE49-F238E27FC236}">
                    <a16:creationId xmlns:a16="http://schemas.microsoft.com/office/drawing/2014/main" id="{B6F5A3EA-87BB-4570-9FF0-B9F305988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28276FAB-AD46-49B6-BB91-8DFBA1BF55A2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8C038380-C12F-4E47-B21F-DA79C69CCCBE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2" name="그룹 1007">
                <a:extLst>
                  <a:ext uri="{FF2B5EF4-FFF2-40B4-BE49-F238E27FC236}">
                    <a16:creationId xmlns:a16="http://schemas.microsoft.com/office/drawing/2014/main" id="{E73F792D-D7B6-4B7E-8E32-EC71AFBD28D2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4" name="Object 19">
                  <a:extLst>
                    <a:ext uri="{FF2B5EF4-FFF2-40B4-BE49-F238E27FC236}">
                      <a16:creationId xmlns:a16="http://schemas.microsoft.com/office/drawing/2014/main" id="{A44544F1-A06C-4F88-A3E0-85EB8306E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3" name="Object 22">
                <a:extLst>
                  <a:ext uri="{FF2B5EF4-FFF2-40B4-BE49-F238E27FC236}">
                    <a16:creationId xmlns:a16="http://schemas.microsoft.com/office/drawing/2014/main" id="{875EBA97-E883-4EE4-8BC9-2F67F85DB7F8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88F2A54-26FA-4AC0-A743-3899A44947BC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3045DDD0-7F57-4F7E-88BE-B226B2BA01CF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35FE06F1-F927-48FA-BA6A-40193A62F195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869ACFEA-7895-4EBA-9159-F1E86735A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6827C71-CA8C-40D1-B907-000347380677}"/>
              </a:ext>
            </a:extLst>
          </p:cNvPr>
          <p:cNvSpPr txBox="1"/>
          <p:nvPr/>
        </p:nvSpPr>
        <p:spPr>
          <a:xfrm>
            <a:off x="3002025" y="6137304"/>
            <a:ext cx="66200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이어지는 문장의 경우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 A : The man went to the store.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 B : He bought a gallon of milk.</a:t>
            </a:r>
          </a:p>
          <a:p>
            <a:pPr lvl="1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Label =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IsNextSentence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이어지는 문장이 아닌 경우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 A :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Thte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man went to the store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 B : dogs are so cute.</a:t>
            </a:r>
          </a:p>
          <a:p>
            <a:pPr lvl="1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Label =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NotNextSentence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7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278C7D4D-34C3-406C-9E89-F50C45CD3609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606A7466-159D-439A-99BF-19B2B128EE87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5" name="Object 14">
                <a:extLst>
                  <a:ext uri="{FF2B5EF4-FFF2-40B4-BE49-F238E27FC236}">
                    <a16:creationId xmlns:a16="http://schemas.microsoft.com/office/drawing/2014/main" id="{B6F5A3EA-87BB-4570-9FF0-B9F305988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28276FAB-AD46-49B6-BB91-8DFBA1BF55A2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8C038380-C12F-4E47-B21F-DA79C69CCCBE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2" name="그룹 1007">
                <a:extLst>
                  <a:ext uri="{FF2B5EF4-FFF2-40B4-BE49-F238E27FC236}">
                    <a16:creationId xmlns:a16="http://schemas.microsoft.com/office/drawing/2014/main" id="{E73F792D-D7B6-4B7E-8E32-EC71AFBD28D2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4" name="Object 19">
                  <a:extLst>
                    <a:ext uri="{FF2B5EF4-FFF2-40B4-BE49-F238E27FC236}">
                      <a16:creationId xmlns:a16="http://schemas.microsoft.com/office/drawing/2014/main" id="{A44544F1-A06C-4F88-A3E0-85EB8306E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3" name="Object 22">
                <a:extLst>
                  <a:ext uri="{FF2B5EF4-FFF2-40B4-BE49-F238E27FC236}">
                    <a16:creationId xmlns:a16="http://schemas.microsoft.com/office/drawing/2014/main" id="{875EBA97-E883-4EE4-8BC9-2F67F85DB7F8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88F2A54-26FA-4AC0-A743-3899A44947BC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3045DDD0-7F57-4F7E-88BE-B226B2BA01CF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KoBERT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35FE06F1-F927-48FA-BA6A-40193A62F195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869ACFEA-7895-4EBA-9159-F1E86735A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24C418-86EA-4E9A-9860-80A98880A035}"/>
              </a:ext>
            </a:extLst>
          </p:cNvPr>
          <p:cNvSpPr txBox="1"/>
          <p:nvPr/>
        </p:nvSpPr>
        <p:spPr>
          <a:xfrm>
            <a:off x="2286000" y="2933700"/>
            <a:ext cx="13335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 base multilingual cased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한국어 성능 한계로 인해 모델 개발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위키 기반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문장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5M,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54M)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학습한 </a:t>
            </a: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토크나이저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SentencePiece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0DDC75E-DE36-4AA2-A1B9-5856604DB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5277783"/>
            <a:ext cx="42182718" cy="111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01476544">
            <a:extLst>
              <a:ext uri="{FF2B5EF4-FFF2-40B4-BE49-F238E27FC236}">
                <a16:creationId xmlns:a16="http://schemas.microsoft.com/office/drawing/2014/main" id="{E1EE5905-817D-4482-8941-797874CB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734983"/>
            <a:ext cx="654933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156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">
            <a:extLst>
              <a:ext uri="{FF2B5EF4-FFF2-40B4-BE49-F238E27FC236}">
                <a16:creationId xmlns:a16="http://schemas.microsoft.com/office/drawing/2014/main" id="{EE533E06-4E90-4A1C-97DC-3ABCF760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302" y="2289443"/>
            <a:ext cx="78689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데이터 만들기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Google Shape;180;p27">
            <a:extLst>
              <a:ext uri="{FF2B5EF4-FFF2-40B4-BE49-F238E27FC236}">
                <a16:creationId xmlns:a16="http://schemas.microsoft.com/office/drawing/2014/main" id="{F2CB4B4A-BD98-4FB8-B6EF-D9FED03B36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5400" y="3061275"/>
            <a:ext cx="7315200" cy="61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81;p27">
            <a:extLst>
              <a:ext uri="{FF2B5EF4-FFF2-40B4-BE49-F238E27FC236}">
                <a16:creationId xmlns:a16="http://schemas.microsoft.com/office/drawing/2014/main" id="{0B5D847B-CDD0-48DC-A92E-81586D6DA4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3195"/>
          <a:stretch/>
        </p:blipFill>
        <p:spPr>
          <a:xfrm>
            <a:off x="9131300" y="4051041"/>
            <a:ext cx="6578600" cy="943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그룹 1004">
            <a:extLst>
              <a:ext uri="{FF2B5EF4-FFF2-40B4-BE49-F238E27FC236}">
                <a16:creationId xmlns:a16="http://schemas.microsoft.com/office/drawing/2014/main" id="{2B420ADE-88F3-420E-B6ED-F239776D8C6D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B43A3EF7-3D93-4DB9-95BE-995F3AD32ADA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42" name="Object 14">
                <a:extLst>
                  <a:ext uri="{FF2B5EF4-FFF2-40B4-BE49-F238E27FC236}">
                    <a16:creationId xmlns:a16="http://schemas.microsoft.com/office/drawing/2014/main" id="{A00BF078-8455-4235-B268-9F987C2CF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7" name="Object 17">
              <a:extLst>
                <a:ext uri="{FF2B5EF4-FFF2-40B4-BE49-F238E27FC236}">
                  <a16:creationId xmlns:a16="http://schemas.microsoft.com/office/drawing/2014/main" id="{0A580CBB-5617-42FB-B186-74E295F1E4B7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8" name="그룹 1006">
              <a:extLst>
                <a:ext uri="{FF2B5EF4-FFF2-40B4-BE49-F238E27FC236}">
                  <a16:creationId xmlns:a16="http://schemas.microsoft.com/office/drawing/2014/main" id="{382AF255-DECD-499F-A3AE-44844799BE72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9" name="그룹 1007">
                <a:extLst>
                  <a:ext uri="{FF2B5EF4-FFF2-40B4-BE49-F238E27FC236}">
                    <a16:creationId xmlns:a16="http://schemas.microsoft.com/office/drawing/2014/main" id="{5568BAF4-A976-45EA-8A51-9068887135A5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41" name="Object 19">
                  <a:extLst>
                    <a:ext uri="{FF2B5EF4-FFF2-40B4-BE49-F238E27FC236}">
                      <a16:creationId xmlns:a16="http://schemas.microsoft.com/office/drawing/2014/main" id="{F852F4F6-9DF0-41B1-A537-5F8CBD16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ED5003AE-1544-4449-9DDF-815E35D53D97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60EF14-2BCD-4779-9E39-0EE01452FE9C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A7B49E63-DC0D-40EF-AD2F-EFC58ED81EE4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KoBERT</a:t>
              </a:r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(1)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855A1D39-2391-42C0-88D8-40405FD8D722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3" name="Object 7">
                <a:extLst>
                  <a:ext uri="{FF2B5EF4-FFF2-40B4-BE49-F238E27FC236}">
                    <a16:creationId xmlns:a16="http://schemas.microsoft.com/office/drawing/2014/main" id="{DFFD4A73-7A16-41B1-975D-653386B02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4" name="Google Shape;179;p27">
            <a:extLst>
              <a:ext uri="{FF2B5EF4-FFF2-40B4-BE49-F238E27FC236}">
                <a16:creationId xmlns:a16="http://schemas.microsoft.com/office/drawing/2014/main" id="{880C3D2A-E591-4B96-A39D-12B82732A6BA}"/>
              </a:ext>
            </a:extLst>
          </p:cNvPr>
          <p:cNvSpPr txBox="1">
            <a:spLocks/>
          </p:cNvSpPr>
          <p:nvPr/>
        </p:nvSpPr>
        <p:spPr>
          <a:xfrm>
            <a:off x="8914200" y="5672779"/>
            <a:ext cx="8154600" cy="2518721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" sz="2400" dirty="0">
                <a:solidFill>
                  <a:srgbClr val="FC52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SKT </a:t>
            </a:r>
            <a:r>
              <a:rPr lang="en-US" altLang="ko" sz="2400" dirty="0" err="1">
                <a:solidFill>
                  <a:srgbClr val="FC52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Kobert</a:t>
            </a:r>
            <a:r>
              <a:rPr lang="en-US" altLang="ko" sz="2400" dirty="0">
                <a:solidFill>
                  <a:srgbClr val="FC52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 pretrain model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사용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train, validation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분류</a:t>
            </a: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토크나이저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 선언</a:t>
            </a: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모델 초기화</a:t>
            </a: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데이터셋 정의</a:t>
            </a:r>
          </a:p>
          <a:p>
            <a:pPr>
              <a:lnSpc>
                <a:spcPct val="115714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13843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82;p27">
            <a:extLst>
              <a:ext uri="{FF2B5EF4-FFF2-40B4-BE49-F238E27FC236}">
                <a16:creationId xmlns:a16="http://schemas.microsoft.com/office/drawing/2014/main" id="{0A899E6D-7332-4424-8503-836B02A0B9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8800" y="3222075"/>
            <a:ext cx="7086600" cy="32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79;p27">
            <a:extLst>
              <a:ext uri="{FF2B5EF4-FFF2-40B4-BE49-F238E27FC236}">
                <a16:creationId xmlns:a16="http://schemas.microsoft.com/office/drawing/2014/main" id="{2717EFFC-E428-43EF-9F92-02FDBF5C4ED5}"/>
              </a:ext>
            </a:extLst>
          </p:cNvPr>
          <p:cNvSpPr txBox="1">
            <a:spLocks/>
          </p:cNvSpPr>
          <p:nvPr/>
        </p:nvSpPr>
        <p:spPr>
          <a:xfrm>
            <a:off x="6477000" y="6888357"/>
            <a:ext cx="6248400" cy="1600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첫 번째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: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패딩된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 시퀀스</a:t>
            </a: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두 번째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길이와 타입에 관한 내용</a:t>
            </a: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세 번째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: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어텐션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 마스크 시퀀스</a:t>
            </a:r>
          </a:p>
        </p:txBody>
      </p:sp>
      <p:grpSp>
        <p:nvGrpSpPr>
          <p:cNvPr id="35" name="그룹 1004">
            <a:extLst>
              <a:ext uri="{FF2B5EF4-FFF2-40B4-BE49-F238E27FC236}">
                <a16:creationId xmlns:a16="http://schemas.microsoft.com/office/drawing/2014/main" id="{2B420ADE-88F3-420E-B6ED-F239776D8C6D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B43A3EF7-3D93-4DB9-95BE-995F3AD32ADA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42" name="Object 14">
                <a:extLst>
                  <a:ext uri="{FF2B5EF4-FFF2-40B4-BE49-F238E27FC236}">
                    <a16:creationId xmlns:a16="http://schemas.microsoft.com/office/drawing/2014/main" id="{A00BF078-8455-4235-B268-9F987C2CF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7" name="Object 17">
              <a:extLst>
                <a:ext uri="{FF2B5EF4-FFF2-40B4-BE49-F238E27FC236}">
                  <a16:creationId xmlns:a16="http://schemas.microsoft.com/office/drawing/2014/main" id="{0A580CBB-5617-42FB-B186-74E295F1E4B7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8" name="그룹 1006">
              <a:extLst>
                <a:ext uri="{FF2B5EF4-FFF2-40B4-BE49-F238E27FC236}">
                  <a16:creationId xmlns:a16="http://schemas.microsoft.com/office/drawing/2014/main" id="{382AF255-DECD-499F-A3AE-44844799BE72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9" name="그룹 1007">
                <a:extLst>
                  <a:ext uri="{FF2B5EF4-FFF2-40B4-BE49-F238E27FC236}">
                    <a16:creationId xmlns:a16="http://schemas.microsoft.com/office/drawing/2014/main" id="{5568BAF4-A976-45EA-8A51-9068887135A5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41" name="Object 19">
                  <a:extLst>
                    <a:ext uri="{FF2B5EF4-FFF2-40B4-BE49-F238E27FC236}">
                      <a16:creationId xmlns:a16="http://schemas.microsoft.com/office/drawing/2014/main" id="{F852F4F6-9DF0-41B1-A537-5F8CBD16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ED5003AE-1544-4449-9DDF-815E35D53D97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sp>
        <p:nvSpPr>
          <p:cNvPr id="24" name="Rectangle 1">
            <a:extLst>
              <a:ext uri="{FF2B5EF4-FFF2-40B4-BE49-F238E27FC236}">
                <a16:creationId xmlns:a16="http://schemas.microsoft.com/office/drawing/2014/main" id="{7B34269C-51E5-423F-88B6-6D9707E4C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302" y="2289443"/>
            <a:ext cx="78689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임베딩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 예시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BA36F5-9D5D-4E92-B72D-D6505AE626E4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D53F2B7-B796-463B-BA7E-6D7304B10C83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KoBERT</a:t>
              </a:r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(1)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7" name="그룹 1002">
              <a:extLst>
                <a:ext uri="{FF2B5EF4-FFF2-40B4-BE49-F238E27FC236}">
                  <a16:creationId xmlns:a16="http://schemas.microsoft.com/office/drawing/2014/main" id="{DF647C17-0F5B-4F69-AB1A-88A1390930D1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8" name="Object 7">
                <a:extLst>
                  <a:ext uri="{FF2B5EF4-FFF2-40B4-BE49-F238E27FC236}">
                    <a16:creationId xmlns:a16="http://schemas.microsoft.com/office/drawing/2014/main" id="{01714C9E-15CB-44EF-9A0D-F12B04F48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66288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1;p28">
            <a:extLst>
              <a:ext uri="{FF2B5EF4-FFF2-40B4-BE49-F238E27FC236}">
                <a16:creationId xmlns:a16="http://schemas.microsoft.com/office/drawing/2014/main" id="{DA033E3F-04C1-4856-BF09-A446AE5E3A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9804" y="3086675"/>
            <a:ext cx="9621596" cy="64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90;p28">
            <a:extLst>
              <a:ext uri="{FF2B5EF4-FFF2-40B4-BE49-F238E27FC236}">
                <a16:creationId xmlns:a16="http://schemas.microsoft.com/office/drawing/2014/main" id="{8FC20693-E916-4A91-9823-6CE576573E51}"/>
              </a:ext>
            </a:extLst>
          </p:cNvPr>
          <p:cNvSpPr txBox="1">
            <a:spLocks/>
          </p:cNvSpPr>
          <p:nvPr/>
        </p:nvSpPr>
        <p:spPr>
          <a:xfrm>
            <a:off x="11887200" y="5271124"/>
            <a:ext cx="5103200" cy="1015663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758" indent="0">
              <a:lnSpc>
                <a:spcPct val="115714"/>
              </a:lnSpc>
              <a:spcBef>
                <a:spcPts val="0"/>
              </a:spcBef>
              <a:buSzPts val="877"/>
              <a:buNone/>
            </a:pPr>
            <a:r>
              <a:rPr lang="en-US" altLang="ko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multi classification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문제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ourier New"/>
              <a:sym typeface="Courier New"/>
            </a:endParaRPr>
          </a:p>
          <a:p>
            <a:pPr marL="345758" indent="0">
              <a:lnSpc>
                <a:spcPct val="115714"/>
              </a:lnSpc>
              <a:spcBef>
                <a:spcPts val="0"/>
              </a:spcBef>
              <a:buSzPts val="877"/>
              <a:buNone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→  </a:t>
            </a:r>
            <a:r>
              <a:rPr lang="en-US" altLang="ko" sz="2400" dirty="0" err="1">
                <a:solidFill>
                  <a:srgbClr val="FC52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num_class</a:t>
            </a:r>
            <a:r>
              <a:rPr lang="en-US" altLang="ko" sz="2400" dirty="0">
                <a:solidFill>
                  <a:srgbClr val="FC52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 = 7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로 설정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ourier New"/>
              <a:sym typeface="Courier New"/>
            </a:endParaRPr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DCACE629-E9C1-46B8-90D2-30E89BFB66A6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D44026ED-A71A-49F8-9B79-78EC3A6555D9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A0F10E0B-E8D1-4A09-9AD1-0DA74127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24FDB24-6718-4DA7-B916-00C9D4C9EF72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248E5B51-BCFE-4E6E-9858-7BA400457CC1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2" name="그룹 1007">
                <a:extLst>
                  <a:ext uri="{FF2B5EF4-FFF2-40B4-BE49-F238E27FC236}">
                    <a16:creationId xmlns:a16="http://schemas.microsoft.com/office/drawing/2014/main" id="{8D79104D-A46D-477E-BFD1-0A5A3A8DC06F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0" name="Object 19">
                  <a:extLst>
                    <a:ext uri="{FF2B5EF4-FFF2-40B4-BE49-F238E27FC236}">
                      <a16:creationId xmlns:a16="http://schemas.microsoft.com/office/drawing/2014/main" id="{DEF66EE1-6526-4CDB-8508-2F212E9673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8D5614F6-8E92-4365-B062-D2F1F9F2C206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9F04CE-2ADE-4F0E-9CEE-CC3A704F2331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6133EB12-9BC1-4951-9A69-CA7D2D4EF599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KoBERT</a:t>
              </a:r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(1)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FA6C647A-5C3E-4DBA-944C-545C4D502FAD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D27381D0-229A-40CB-AF36-F8F1E33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73DE03D2-767E-410E-A6DD-B329ED292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302" y="2289443"/>
            <a:ext cx="78689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모델 생성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449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98;p29">
            <a:extLst>
              <a:ext uri="{FF2B5EF4-FFF2-40B4-BE49-F238E27FC236}">
                <a16:creationId xmlns:a16="http://schemas.microsoft.com/office/drawing/2014/main" id="{81685277-8371-4907-B39D-1689BA569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3458993"/>
            <a:ext cx="10287000" cy="480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29A15D43-6883-4F86-8B7E-120E3D519A7C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1BD5F8EC-7FAE-4BCA-AA8E-4971811EC3C8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2" name="Object 14">
                <a:extLst>
                  <a:ext uri="{FF2B5EF4-FFF2-40B4-BE49-F238E27FC236}">
                    <a16:creationId xmlns:a16="http://schemas.microsoft.com/office/drawing/2014/main" id="{F31AD602-C31A-4D84-890F-313CABB52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22C7E15F-AF7B-40D2-A4E9-C72CBEF103FD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2" name="그룹 1006">
              <a:extLst>
                <a:ext uri="{FF2B5EF4-FFF2-40B4-BE49-F238E27FC236}">
                  <a16:creationId xmlns:a16="http://schemas.microsoft.com/office/drawing/2014/main" id="{9F82B316-534D-4EFA-A6C8-7DC814F5E8EF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9" name="그룹 1007">
                <a:extLst>
                  <a:ext uri="{FF2B5EF4-FFF2-40B4-BE49-F238E27FC236}">
                    <a16:creationId xmlns:a16="http://schemas.microsoft.com/office/drawing/2014/main" id="{6BB72220-8160-4A29-8A27-F9422CBC8339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1" name="Object 19">
                  <a:extLst>
                    <a:ext uri="{FF2B5EF4-FFF2-40B4-BE49-F238E27FC236}">
                      <a16:creationId xmlns:a16="http://schemas.microsoft.com/office/drawing/2014/main" id="{78E387D7-7DC5-4A61-AC4E-D8F586B2B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0" name="Object 22">
                <a:extLst>
                  <a:ext uri="{FF2B5EF4-FFF2-40B4-BE49-F238E27FC236}">
                    <a16:creationId xmlns:a16="http://schemas.microsoft.com/office/drawing/2014/main" id="{7FB40B09-8689-4579-8425-0D9DB4A16070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sp>
        <p:nvSpPr>
          <p:cNvPr id="19" name="Rectangle 1">
            <a:extLst>
              <a:ext uri="{FF2B5EF4-FFF2-40B4-BE49-F238E27FC236}">
                <a16:creationId xmlns:a16="http://schemas.microsoft.com/office/drawing/2014/main" id="{317B9611-EA72-444C-8B06-ED3E2A1C7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302" y="2289443"/>
            <a:ext cx="78689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학습시키기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CCFAFB-2C9D-40B6-8C58-916BBA80F5DE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F1E0DEF9-4968-46E2-AF10-D009413379F4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KoBERT</a:t>
              </a:r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(1)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2EFC5184-9BD2-4422-9DC6-212372C8F7BE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5" name="Object 7">
                <a:extLst>
                  <a:ext uri="{FF2B5EF4-FFF2-40B4-BE49-F238E27FC236}">
                    <a16:creationId xmlns:a16="http://schemas.microsoft.com/office/drawing/2014/main" id="{62E1D25E-10ED-4DF8-BE84-8F2FFA092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87396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212;p31">
            <a:extLst>
              <a:ext uri="{FF2B5EF4-FFF2-40B4-BE49-F238E27FC236}">
                <a16:creationId xmlns:a16="http://schemas.microsoft.com/office/drawing/2014/main" id="{92D1CFB8-C08B-4431-95F6-EA551659EA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00" y="2986129"/>
            <a:ext cx="7391400" cy="6191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987E13AC-FE27-48D4-B509-861329397D76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5477E029-9652-4240-9911-760E73A9270A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4" name="Object 14">
                <a:extLst>
                  <a:ext uri="{FF2B5EF4-FFF2-40B4-BE49-F238E27FC236}">
                    <a16:creationId xmlns:a16="http://schemas.microsoft.com/office/drawing/2014/main" id="{6135A012-985A-4A7C-B7CA-C2AAD3584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5A376FB1-D78C-4B54-9962-8D0D0EE409C4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CD736449-8BE6-493D-BCCC-9B59073FEB13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1" name="그룹 1007">
                <a:extLst>
                  <a:ext uri="{FF2B5EF4-FFF2-40B4-BE49-F238E27FC236}">
                    <a16:creationId xmlns:a16="http://schemas.microsoft.com/office/drawing/2014/main" id="{7E274016-A51D-4376-A79C-A17811D1AA15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3" name="Object 19">
                  <a:extLst>
                    <a:ext uri="{FF2B5EF4-FFF2-40B4-BE49-F238E27FC236}">
                      <a16:creationId xmlns:a16="http://schemas.microsoft.com/office/drawing/2014/main" id="{99B40A3D-38A5-481B-B655-AA0A312DC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2" name="Object 22">
                <a:extLst>
                  <a:ext uri="{FF2B5EF4-FFF2-40B4-BE49-F238E27FC236}">
                    <a16:creationId xmlns:a16="http://schemas.microsoft.com/office/drawing/2014/main" id="{B917104C-8ACD-4A8F-97B4-43629F48352D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pic>
        <p:nvPicPr>
          <p:cNvPr id="15" name="Google Shape;205;p30">
            <a:extLst>
              <a:ext uri="{FF2B5EF4-FFF2-40B4-BE49-F238E27FC236}">
                <a16:creationId xmlns:a16="http://schemas.microsoft.com/office/drawing/2014/main" id="{4F42FB42-C815-48DA-A70C-4354649037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839" y="2986130"/>
            <a:ext cx="9416161" cy="6191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4A754A-9256-49DD-9B9B-4217DA466698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987BCD24-5FA2-4867-BCF9-2B651DB16AAC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KoBERT</a:t>
              </a:r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(1)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0283FC55-52E0-4D3E-9DB9-27B65470D6EC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3" name="Object 7">
                <a:extLst>
                  <a:ext uri="{FF2B5EF4-FFF2-40B4-BE49-F238E27FC236}">
                    <a16:creationId xmlns:a16="http://schemas.microsoft.com/office/drawing/2014/main" id="{30950C98-AA4A-4180-A5A6-5ADC8A69B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4" name="Rectangle 1">
            <a:extLst>
              <a:ext uri="{FF2B5EF4-FFF2-40B4-BE49-F238E27FC236}">
                <a16:creationId xmlns:a16="http://schemas.microsoft.com/office/drawing/2014/main" id="{620F9D6F-18CF-4940-8507-432DEC0AF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302" y="2289443"/>
            <a:ext cx="78689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학습시키기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142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전처리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2" name="Object 22"/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002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BF9B5-3FB4-4147-9B33-66819D32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171700"/>
            <a:ext cx="7509094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B02DAF-A07F-456A-8DFC-9972A4D087FA}"/>
              </a:ext>
            </a:extLst>
          </p:cNvPr>
          <p:cNvGrpSpPr/>
          <p:nvPr/>
        </p:nvGrpSpPr>
        <p:grpSpPr>
          <a:xfrm>
            <a:off x="1656921" y="3298977"/>
            <a:ext cx="10077879" cy="4206723"/>
            <a:chOff x="838200" y="2917977"/>
            <a:chExt cx="10077879" cy="420672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4223AB6-1152-4966-BC83-70F35924E45F}"/>
                </a:ext>
              </a:extLst>
            </p:cNvPr>
            <p:cNvSpPr/>
            <p:nvPr/>
          </p:nvSpPr>
          <p:spPr>
            <a:xfrm>
              <a:off x="855766" y="5014195"/>
              <a:ext cx="6172200" cy="10227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858839" y="2917977"/>
              <a:ext cx="10057240" cy="22467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KoNLPy</a:t>
              </a:r>
              <a:r>
                <a:rPr 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: </a:t>
              </a:r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한국어 정보 처리를 위한 패키지</a:t>
              </a:r>
              <a:endPara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8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Mecab</a:t>
              </a:r>
              <a:r>
                <a:rPr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: </a:t>
              </a:r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일본어용 형태소 분석기를 한국어에 </a:t>
              </a:r>
              <a:endPara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사용할 수 있도록 수정</a:t>
              </a:r>
              <a:endParaRPr lang="en-US" altLang="ko-KR" sz="2000" baseline="70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9C9D08-66F4-48F5-8D54-5B360A973DB8}"/>
                </a:ext>
              </a:extLst>
            </p:cNvPr>
            <p:cNvSpPr txBox="1"/>
            <p:nvPr/>
          </p:nvSpPr>
          <p:spPr>
            <a:xfrm>
              <a:off x="855766" y="5126646"/>
              <a:ext cx="579458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2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from </a:t>
              </a:r>
              <a:r>
                <a:rPr lang="en-US" altLang="ko-KR" sz="22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konlpy.tag</a:t>
              </a:r>
              <a:r>
                <a:rPr lang="en-US" altLang="ko-KR" sz="22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 import </a:t>
              </a:r>
              <a:r>
                <a:rPr lang="en-US" altLang="ko-KR" sz="22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Mecab</a:t>
              </a:r>
              <a:endParaRPr lang="en-US" altLang="ko-KR" sz="22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2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mecab</a:t>
              </a:r>
              <a:r>
                <a:rPr lang="en-US" altLang="ko-KR" sz="22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 = </a:t>
              </a:r>
              <a:r>
                <a:rPr lang="en-US" altLang="ko-KR" sz="22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Mecab</a:t>
              </a:r>
              <a:r>
                <a:rPr lang="en-US" altLang="ko-KR" sz="22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()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9C5CF5-5762-4786-B656-71FB59A16E9B}"/>
                </a:ext>
              </a:extLst>
            </p:cNvPr>
            <p:cNvSpPr txBox="1"/>
            <p:nvPr/>
          </p:nvSpPr>
          <p:spPr>
            <a:xfrm>
              <a:off x="838200" y="6570702"/>
              <a:ext cx="724238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</a:t>
              </a:r>
              <a:r>
                <a:rPr lang="ko-KR" altLang="en-US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한국어 </a:t>
              </a:r>
              <a:r>
                <a: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POS</a:t>
              </a:r>
              <a:r>
                <a:rPr lang="ko-KR" altLang="en-US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태그 참조해 처리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6D82E4A0-F6EA-4D43-B2CE-84F695D33720}"/>
                </a:ext>
              </a:extLst>
            </p:cNvPr>
            <p:cNvSpPr/>
            <p:nvPr/>
          </p:nvSpPr>
          <p:spPr>
            <a:xfrm>
              <a:off x="855766" y="6686183"/>
              <a:ext cx="457200" cy="381000"/>
            </a:xfrm>
            <a:prstGeom prst="rightArrow">
              <a:avLst/>
            </a:prstGeom>
            <a:solidFill>
              <a:srgbClr val="FC5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220;p32">
            <a:extLst>
              <a:ext uri="{FF2B5EF4-FFF2-40B4-BE49-F238E27FC236}">
                <a16:creationId xmlns:a16="http://schemas.microsoft.com/office/drawing/2014/main" id="{A61805E0-BD58-410B-B92F-2CC4B231F0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2015" y="3413432"/>
            <a:ext cx="8534904" cy="5768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9C2D-D3F5-4F89-8E1D-42B380DECB86}"/>
              </a:ext>
            </a:extLst>
          </p:cNvPr>
          <p:cNvGrpSpPr/>
          <p:nvPr/>
        </p:nvGrpSpPr>
        <p:grpSpPr>
          <a:xfrm>
            <a:off x="11233337" y="7277100"/>
            <a:ext cx="4937616" cy="929312"/>
            <a:chOff x="10575391" y="4560622"/>
            <a:chExt cx="4482385" cy="816689"/>
          </a:xfrm>
        </p:grpSpPr>
        <p:pic>
          <p:nvPicPr>
            <p:cNvPr id="16" name="Google Shape;221;p32">
              <a:extLst>
                <a:ext uri="{FF2B5EF4-FFF2-40B4-BE49-F238E27FC236}">
                  <a16:creationId xmlns:a16="http://schemas.microsoft.com/office/drawing/2014/main" id="{738AC09C-0494-4B0A-90B9-B12ED69D72E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79426" r="71426"/>
            <a:stretch/>
          </p:blipFill>
          <p:spPr>
            <a:xfrm>
              <a:off x="10575391" y="4617711"/>
              <a:ext cx="3167902" cy="75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22;p32">
              <a:extLst>
                <a:ext uri="{FF2B5EF4-FFF2-40B4-BE49-F238E27FC236}">
                  <a16:creationId xmlns:a16="http://schemas.microsoft.com/office/drawing/2014/main" id="{4DC9D878-8026-407E-982D-BB13A4DA19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8169" t="79426"/>
            <a:stretch/>
          </p:blipFill>
          <p:spPr>
            <a:xfrm>
              <a:off x="13746174" y="4560622"/>
              <a:ext cx="1311602" cy="75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4CF34F-4469-48A1-B65A-C083EF29AD9B}"/>
              </a:ext>
            </a:extLst>
          </p:cNvPr>
          <p:cNvGrpSpPr/>
          <p:nvPr/>
        </p:nvGrpSpPr>
        <p:grpSpPr>
          <a:xfrm>
            <a:off x="10091506" y="3369362"/>
            <a:ext cx="6477000" cy="2459938"/>
            <a:chOff x="10091506" y="5537619"/>
            <a:chExt cx="6477000" cy="245993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514953E-B834-409D-A2AF-407CC66DE645}"/>
                </a:ext>
              </a:extLst>
            </p:cNvPr>
            <p:cNvSpPr/>
            <p:nvPr/>
          </p:nvSpPr>
          <p:spPr>
            <a:xfrm>
              <a:off x="10835784" y="5750646"/>
              <a:ext cx="5732722" cy="2246911"/>
            </a:xfrm>
            <a:prstGeom prst="round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validation accuracy : 97%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endParaRPr lang="en-US" altLang="ko-KR" sz="1800" b="0" i="0" u="none" strike="noStrike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 accuracy : 85%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D26FD0C-FA35-4768-9698-27034D8AA76D}"/>
                </a:ext>
              </a:extLst>
            </p:cNvPr>
            <p:cNvSpPr/>
            <p:nvPr/>
          </p:nvSpPr>
          <p:spPr>
            <a:xfrm>
              <a:off x="10091506" y="5537619"/>
              <a:ext cx="2589761" cy="616253"/>
            </a:xfrm>
            <a:prstGeom prst="roundRect">
              <a:avLst/>
            </a:prstGeom>
            <a:solidFill>
              <a:srgbClr val="7F7F7F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티웨이_항공" panose="02000300000000000000" pitchFamily="2" charset="-127"/>
                </a:rPr>
                <a:t>Accuracy</a:t>
              </a:r>
              <a:endParaRPr lang="ko-KR" altLang="en-US" sz="2800" dirty="0">
                <a:solidFill>
                  <a:schemeClr val="bg1"/>
                </a:solidFill>
                <a:latin typeface="티웨이_항공" panose="02000300000000000000" pitchFamily="2" charset="-127"/>
              </a:endParaRPr>
            </a:p>
          </p:txBody>
        </p:sp>
      </p:grpSp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A73F843A-78E1-4DB8-B886-285B34CD48C4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2" name="그룹 1005">
              <a:extLst>
                <a:ext uri="{FF2B5EF4-FFF2-40B4-BE49-F238E27FC236}">
                  <a16:creationId xmlns:a16="http://schemas.microsoft.com/office/drawing/2014/main" id="{E7B22B9C-E2B9-4836-8AD5-8CD8BD56F651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8" name="Object 14">
                <a:extLst>
                  <a:ext uri="{FF2B5EF4-FFF2-40B4-BE49-F238E27FC236}">
                    <a16:creationId xmlns:a16="http://schemas.microsoft.com/office/drawing/2014/main" id="{87AFE4B8-340F-4FDC-9066-2C552912D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3" name="Object 17">
              <a:extLst>
                <a:ext uri="{FF2B5EF4-FFF2-40B4-BE49-F238E27FC236}">
                  <a16:creationId xmlns:a16="http://schemas.microsoft.com/office/drawing/2014/main" id="{45BEB134-8665-44AD-B23B-2F12E37C8164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B73E1D8F-DABE-4240-9781-319625FCFF1A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5" name="그룹 1007">
                <a:extLst>
                  <a:ext uri="{FF2B5EF4-FFF2-40B4-BE49-F238E27FC236}">
                    <a16:creationId xmlns:a16="http://schemas.microsoft.com/office/drawing/2014/main" id="{33520BB0-0991-464B-A394-0D6322C181B6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7" name="Object 19">
                  <a:extLst>
                    <a:ext uri="{FF2B5EF4-FFF2-40B4-BE49-F238E27FC236}">
                      <a16:creationId xmlns:a16="http://schemas.microsoft.com/office/drawing/2014/main" id="{CB74E914-0639-45BE-A076-2DD305BF69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6" name="Object 22">
                <a:extLst>
                  <a:ext uri="{FF2B5EF4-FFF2-40B4-BE49-F238E27FC236}">
                    <a16:creationId xmlns:a16="http://schemas.microsoft.com/office/drawing/2014/main" id="{6926F75D-D578-4364-9DEA-A52C9D56B0D9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882471-A701-4EC5-AB53-4C9BA208B757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C1C4D10-3FB9-4BD2-BB04-EEC928683B62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KoBERT</a:t>
              </a:r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(1)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8DF38002-6227-490C-8B2D-101C2C4DAAD5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0311AEAB-D085-43F4-9767-FB38DABFA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508A3B42-41A0-402A-973A-09A74A2D3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302" y="2289443"/>
            <a:ext cx="78689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추론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EE8AD15-2526-42E0-820E-D225C480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0853" y="6525280"/>
            <a:ext cx="28825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DACON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결과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288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5A39163-FC7B-4599-B56A-09A412C381B3}"/>
              </a:ext>
            </a:extLst>
          </p:cNvPr>
          <p:cNvSpPr txBox="1"/>
          <p:nvPr/>
        </p:nvSpPr>
        <p:spPr>
          <a:xfrm>
            <a:off x="1292015" y="3238500"/>
            <a:ext cx="114333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kykim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bert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-base (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kykim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bert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-base · Hugging Face)</a:t>
            </a:r>
          </a:p>
          <a:p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beomi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kcbert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-base (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Beomi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KcBERT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🤗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BERT model &amp; 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WordPiece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tokenizer trained on Korean Comments)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beomi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kcbert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-large (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Beomi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KcBERT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🤗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BERT model &amp; 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WordPiece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tokenizer trained on Korean Comments)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 of Memory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9945BA14-C173-4247-A109-62BE7E17D6A1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818F5092-876C-4E81-A69D-090595C62742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0" name="Object 14">
                <a:extLst>
                  <a:ext uri="{FF2B5EF4-FFF2-40B4-BE49-F238E27FC236}">
                    <a16:creationId xmlns:a16="http://schemas.microsoft.com/office/drawing/2014/main" id="{C57B133F-B266-469E-9D31-D6603E7E0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EA3F5596-73DC-46CC-8E04-ECE5D204012F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4E2F1AA1-5D45-49ED-B14F-44F307F3EFE3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0" name="그룹 1007">
                <a:extLst>
                  <a:ext uri="{FF2B5EF4-FFF2-40B4-BE49-F238E27FC236}">
                    <a16:creationId xmlns:a16="http://schemas.microsoft.com/office/drawing/2014/main" id="{3E43864B-8755-493B-9FAA-62FEBD50486D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9" name="Object 19">
                  <a:extLst>
                    <a:ext uri="{FF2B5EF4-FFF2-40B4-BE49-F238E27FC236}">
                      <a16:creationId xmlns:a16="http://schemas.microsoft.com/office/drawing/2014/main" id="{6830C4DD-81D7-46D1-96AB-69743023D4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1F422192-412B-46A5-836D-7DE8AB8AB010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E3413E-09D5-486B-8B1C-2AA1C5149AB3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47A03362-3DAE-427E-8047-B5E7DC7D7799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KoBERT</a:t>
              </a:r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(2)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FD38C095-ECC4-4211-A0C1-58B490593DF4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8D89FF42-A0A2-44C7-9357-08BDA89AB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10081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D6FD94F3-53B4-44C9-BBA1-F82EA6CC8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144" y="2781300"/>
            <a:ext cx="84398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3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kykim</a:t>
            </a:r>
            <a:r>
              <a:rPr lang="en-US" altLang="ko-KR" sz="3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3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r>
              <a:rPr lang="en-US" altLang="ko-KR" sz="3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sz="3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kor</a:t>
            </a:r>
            <a:r>
              <a:rPr lang="en-US" altLang="ko-KR" sz="3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-base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성능이 가장 높았음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C08D2450-21EF-47D5-BB22-1CD52E079508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8D015CC8-653E-46B8-BF36-87F79D53BD81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5C23E2DD-523F-40A2-9C13-5D6755FED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8D67D65-C9FE-470A-BFAE-74727487334F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3B7B3559-169E-4515-848C-317AF7D2E00F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2" name="그룹 1007">
                <a:extLst>
                  <a:ext uri="{FF2B5EF4-FFF2-40B4-BE49-F238E27FC236}">
                    <a16:creationId xmlns:a16="http://schemas.microsoft.com/office/drawing/2014/main" id="{7D6BF132-2EDF-45E8-9425-804357FCF10E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0" name="Object 19">
                  <a:extLst>
                    <a:ext uri="{FF2B5EF4-FFF2-40B4-BE49-F238E27FC236}">
                      <a16:creationId xmlns:a16="http://schemas.microsoft.com/office/drawing/2014/main" id="{7E09A66C-B931-49A1-8EE8-D796193DA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9EA2E43B-88DE-410B-A1AC-2E34C29AEC98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882-2F36-46E8-ABBE-400210D0F21A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EAAF23A3-95E4-4BF1-B8D6-CBF3CB7BF5B2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KoBERT</a:t>
              </a:r>
              <a:r>
                <a:rPr 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(2)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3E137074-2794-49C6-AD9D-7DA99FAE25C1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53DACA38-D622-4810-BA05-10E08F464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8B6A3CB-E54C-499A-AA0D-9111E6E51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760493"/>
              </p:ext>
            </p:extLst>
          </p:nvPr>
        </p:nvGraphicFramePr>
        <p:xfrm>
          <a:off x="3108795" y="3619500"/>
          <a:ext cx="11826405" cy="2431432"/>
        </p:xfrm>
        <a:graphic>
          <a:graphicData uri="http://schemas.openxmlformats.org/drawingml/2006/table">
            <a:tbl>
              <a:tblPr/>
              <a:tblGrid>
                <a:gridCol w="546822">
                  <a:extLst>
                    <a:ext uri="{9D8B030D-6E8A-4147-A177-3AD203B41FA5}">
                      <a16:colId xmlns:a16="http://schemas.microsoft.com/office/drawing/2014/main" val="3875809326"/>
                    </a:ext>
                  </a:extLst>
                </a:gridCol>
                <a:gridCol w="1029475">
                  <a:extLst>
                    <a:ext uri="{9D8B030D-6E8A-4147-A177-3AD203B41FA5}">
                      <a16:colId xmlns:a16="http://schemas.microsoft.com/office/drawing/2014/main" val="2229294596"/>
                    </a:ext>
                  </a:extLst>
                </a:gridCol>
                <a:gridCol w="970885">
                  <a:extLst>
                    <a:ext uri="{9D8B030D-6E8A-4147-A177-3AD203B41FA5}">
                      <a16:colId xmlns:a16="http://schemas.microsoft.com/office/drawing/2014/main" val="807904017"/>
                    </a:ext>
                  </a:extLst>
                </a:gridCol>
                <a:gridCol w="970885">
                  <a:extLst>
                    <a:ext uri="{9D8B030D-6E8A-4147-A177-3AD203B41FA5}">
                      <a16:colId xmlns:a16="http://schemas.microsoft.com/office/drawing/2014/main" val="2937147800"/>
                    </a:ext>
                  </a:extLst>
                </a:gridCol>
                <a:gridCol w="870449">
                  <a:extLst>
                    <a:ext uri="{9D8B030D-6E8A-4147-A177-3AD203B41FA5}">
                      <a16:colId xmlns:a16="http://schemas.microsoft.com/office/drawing/2014/main" val="1064535315"/>
                    </a:ext>
                  </a:extLst>
                </a:gridCol>
                <a:gridCol w="814651">
                  <a:extLst>
                    <a:ext uri="{9D8B030D-6E8A-4147-A177-3AD203B41FA5}">
                      <a16:colId xmlns:a16="http://schemas.microsoft.com/office/drawing/2014/main" val="909071166"/>
                    </a:ext>
                  </a:extLst>
                </a:gridCol>
                <a:gridCol w="795121">
                  <a:extLst>
                    <a:ext uri="{9D8B030D-6E8A-4147-A177-3AD203B41FA5}">
                      <a16:colId xmlns:a16="http://schemas.microsoft.com/office/drawing/2014/main" val="177210710"/>
                    </a:ext>
                  </a:extLst>
                </a:gridCol>
                <a:gridCol w="929039">
                  <a:extLst>
                    <a:ext uri="{9D8B030D-6E8A-4147-A177-3AD203B41FA5}">
                      <a16:colId xmlns:a16="http://schemas.microsoft.com/office/drawing/2014/main" val="318511931"/>
                    </a:ext>
                  </a:extLst>
                </a:gridCol>
                <a:gridCol w="602621">
                  <a:extLst>
                    <a:ext uri="{9D8B030D-6E8A-4147-A177-3AD203B41FA5}">
                      <a16:colId xmlns:a16="http://schemas.microsoft.com/office/drawing/2014/main" val="1766834473"/>
                    </a:ext>
                  </a:extLst>
                </a:gridCol>
                <a:gridCol w="602621">
                  <a:extLst>
                    <a:ext uri="{9D8B030D-6E8A-4147-A177-3AD203B41FA5}">
                      <a16:colId xmlns:a16="http://schemas.microsoft.com/office/drawing/2014/main" val="1931429277"/>
                    </a:ext>
                  </a:extLst>
                </a:gridCol>
                <a:gridCol w="758853">
                  <a:extLst>
                    <a:ext uri="{9D8B030D-6E8A-4147-A177-3AD203B41FA5}">
                      <a16:colId xmlns:a16="http://schemas.microsoft.com/office/drawing/2014/main" val="1860969035"/>
                    </a:ext>
                  </a:extLst>
                </a:gridCol>
                <a:gridCol w="602621">
                  <a:extLst>
                    <a:ext uri="{9D8B030D-6E8A-4147-A177-3AD203B41FA5}">
                      <a16:colId xmlns:a16="http://schemas.microsoft.com/office/drawing/2014/main" val="3255205655"/>
                    </a:ext>
                  </a:extLst>
                </a:gridCol>
                <a:gridCol w="602621">
                  <a:extLst>
                    <a:ext uri="{9D8B030D-6E8A-4147-A177-3AD203B41FA5}">
                      <a16:colId xmlns:a16="http://schemas.microsoft.com/office/drawing/2014/main" val="2630446"/>
                    </a:ext>
                  </a:extLst>
                </a:gridCol>
                <a:gridCol w="881610">
                  <a:extLst>
                    <a:ext uri="{9D8B030D-6E8A-4147-A177-3AD203B41FA5}">
                      <a16:colId xmlns:a16="http://schemas.microsoft.com/office/drawing/2014/main" val="109797529"/>
                    </a:ext>
                  </a:extLst>
                </a:gridCol>
                <a:gridCol w="848131">
                  <a:extLst>
                    <a:ext uri="{9D8B030D-6E8A-4147-A177-3AD203B41FA5}">
                      <a16:colId xmlns:a16="http://schemas.microsoft.com/office/drawing/2014/main" val="2853088589"/>
                    </a:ext>
                  </a:extLst>
                </a:gridCol>
              </a:tblGrid>
              <a:tr h="499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BERT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36286"/>
                  </a:ext>
                </a:extLst>
              </a:tr>
              <a:tr h="9769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코드명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VALIDATION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PRIVATE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코드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batch size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 epochs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pretrained model name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 albert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lr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warmup ratio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adam epsilon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 radam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valid ratio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 length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479876"/>
                  </a:ext>
                </a:extLst>
              </a:tr>
              <a:tr h="955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FN1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0.8582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0.808147175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0.831544359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beomi/kcbert-base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5.00E-05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1.00E-08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4070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C46923-EEC1-4E5A-91BC-A2861A456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214589"/>
              </p:ext>
            </p:extLst>
          </p:nvPr>
        </p:nvGraphicFramePr>
        <p:xfrm>
          <a:off x="3108795" y="6362700"/>
          <a:ext cx="11826405" cy="2590800"/>
        </p:xfrm>
        <a:graphic>
          <a:graphicData uri="http://schemas.openxmlformats.org/drawingml/2006/table">
            <a:tbl>
              <a:tblPr/>
              <a:tblGrid>
                <a:gridCol w="546823">
                  <a:extLst>
                    <a:ext uri="{9D8B030D-6E8A-4147-A177-3AD203B41FA5}">
                      <a16:colId xmlns:a16="http://schemas.microsoft.com/office/drawing/2014/main" val="2794310605"/>
                    </a:ext>
                  </a:extLst>
                </a:gridCol>
                <a:gridCol w="1029475">
                  <a:extLst>
                    <a:ext uri="{9D8B030D-6E8A-4147-A177-3AD203B41FA5}">
                      <a16:colId xmlns:a16="http://schemas.microsoft.com/office/drawing/2014/main" val="389220810"/>
                    </a:ext>
                  </a:extLst>
                </a:gridCol>
                <a:gridCol w="970885">
                  <a:extLst>
                    <a:ext uri="{9D8B030D-6E8A-4147-A177-3AD203B41FA5}">
                      <a16:colId xmlns:a16="http://schemas.microsoft.com/office/drawing/2014/main" val="1172933174"/>
                    </a:ext>
                  </a:extLst>
                </a:gridCol>
                <a:gridCol w="970885">
                  <a:extLst>
                    <a:ext uri="{9D8B030D-6E8A-4147-A177-3AD203B41FA5}">
                      <a16:colId xmlns:a16="http://schemas.microsoft.com/office/drawing/2014/main" val="1924287905"/>
                    </a:ext>
                  </a:extLst>
                </a:gridCol>
                <a:gridCol w="870451">
                  <a:extLst>
                    <a:ext uri="{9D8B030D-6E8A-4147-A177-3AD203B41FA5}">
                      <a16:colId xmlns:a16="http://schemas.microsoft.com/office/drawing/2014/main" val="1949222368"/>
                    </a:ext>
                  </a:extLst>
                </a:gridCol>
                <a:gridCol w="814651">
                  <a:extLst>
                    <a:ext uri="{9D8B030D-6E8A-4147-A177-3AD203B41FA5}">
                      <a16:colId xmlns:a16="http://schemas.microsoft.com/office/drawing/2014/main" val="4203357253"/>
                    </a:ext>
                  </a:extLst>
                </a:gridCol>
                <a:gridCol w="795122">
                  <a:extLst>
                    <a:ext uri="{9D8B030D-6E8A-4147-A177-3AD203B41FA5}">
                      <a16:colId xmlns:a16="http://schemas.microsoft.com/office/drawing/2014/main" val="780865540"/>
                    </a:ext>
                  </a:extLst>
                </a:gridCol>
                <a:gridCol w="929039">
                  <a:extLst>
                    <a:ext uri="{9D8B030D-6E8A-4147-A177-3AD203B41FA5}">
                      <a16:colId xmlns:a16="http://schemas.microsoft.com/office/drawing/2014/main" val="438295457"/>
                    </a:ext>
                  </a:extLst>
                </a:gridCol>
                <a:gridCol w="602620">
                  <a:extLst>
                    <a:ext uri="{9D8B030D-6E8A-4147-A177-3AD203B41FA5}">
                      <a16:colId xmlns:a16="http://schemas.microsoft.com/office/drawing/2014/main" val="3499838379"/>
                    </a:ext>
                  </a:extLst>
                </a:gridCol>
                <a:gridCol w="602620">
                  <a:extLst>
                    <a:ext uri="{9D8B030D-6E8A-4147-A177-3AD203B41FA5}">
                      <a16:colId xmlns:a16="http://schemas.microsoft.com/office/drawing/2014/main" val="3735835136"/>
                    </a:ext>
                  </a:extLst>
                </a:gridCol>
                <a:gridCol w="758853">
                  <a:extLst>
                    <a:ext uri="{9D8B030D-6E8A-4147-A177-3AD203B41FA5}">
                      <a16:colId xmlns:a16="http://schemas.microsoft.com/office/drawing/2014/main" val="2398123320"/>
                    </a:ext>
                  </a:extLst>
                </a:gridCol>
                <a:gridCol w="602620">
                  <a:extLst>
                    <a:ext uri="{9D8B030D-6E8A-4147-A177-3AD203B41FA5}">
                      <a16:colId xmlns:a16="http://schemas.microsoft.com/office/drawing/2014/main" val="1490576667"/>
                    </a:ext>
                  </a:extLst>
                </a:gridCol>
                <a:gridCol w="602620">
                  <a:extLst>
                    <a:ext uri="{9D8B030D-6E8A-4147-A177-3AD203B41FA5}">
                      <a16:colId xmlns:a16="http://schemas.microsoft.com/office/drawing/2014/main" val="849444489"/>
                    </a:ext>
                  </a:extLst>
                </a:gridCol>
                <a:gridCol w="881610">
                  <a:extLst>
                    <a:ext uri="{9D8B030D-6E8A-4147-A177-3AD203B41FA5}">
                      <a16:colId xmlns:a16="http://schemas.microsoft.com/office/drawing/2014/main" val="42439570"/>
                    </a:ext>
                  </a:extLst>
                </a:gridCol>
                <a:gridCol w="848131">
                  <a:extLst>
                    <a:ext uri="{9D8B030D-6E8A-4147-A177-3AD203B41FA5}">
                      <a16:colId xmlns:a16="http://schemas.microsoft.com/office/drawing/2014/main" val="1673397863"/>
                    </a:ext>
                  </a:extLst>
                </a:gridCol>
              </a:tblGrid>
              <a:tr h="857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FN2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0.8748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0.818878668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0.849507119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kykim/bert-kor-base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5.00E-05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1.00E-08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69140"/>
                  </a:ext>
                </a:extLst>
              </a:tr>
              <a:tr h="857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FN4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0.8415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kykim/bert-kor-base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5.00E-05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1.00E-08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31186"/>
                  </a:ext>
                </a:extLst>
              </a:tr>
              <a:tr h="876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FN5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0.8596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kykim/bert-kor-base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1.00E-04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1.00E-08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</a:t>
                      </a:r>
                    </a:p>
                  </a:txBody>
                  <a:tcPr marL="5828" marR="5828" marT="5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34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818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292015" y="5334168"/>
            <a:ext cx="1005724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모델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(teacher - a larger model) /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작은 모델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(student - a compact model)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학생이 선생의 동작 방식 배우도록 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선생 모델이 출력하는 확률 분포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(soft target probability)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배움으로써 자신보다 복잡한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모델들만이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배울 수 있는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signal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배우게 됨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072A089-9F4F-431A-AB06-D06F5209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2" y="4952831"/>
            <a:ext cx="3050696" cy="38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43C2BAC0-843A-4F6F-A1D8-606F0780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6515100"/>
            <a:ext cx="3447741" cy="80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BCDAE3-4A61-4FCF-A1F2-5D42D1AAAEE8}"/>
              </a:ext>
            </a:extLst>
          </p:cNvPr>
          <p:cNvSpPr txBox="1"/>
          <p:nvPr/>
        </p:nvSpPr>
        <p:spPr>
          <a:xfrm>
            <a:off x="12771522" y="4131533"/>
            <a:ext cx="31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Distillation loss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3F3EC8-1A0B-42C4-A293-D01848C26CAB}"/>
              </a:ext>
            </a:extLst>
          </p:cNvPr>
          <p:cNvSpPr txBox="1"/>
          <p:nvPr/>
        </p:nvSpPr>
        <p:spPr>
          <a:xfrm>
            <a:off x="12771522" y="5947678"/>
            <a:ext cx="361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Softmax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-temperature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0DA40-29E4-4B46-AE44-206042BB3DC2}"/>
              </a:ext>
            </a:extLst>
          </p:cNvPr>
          <p:cNvSpPr txBox="1"/>
          <p:nvPr/>
        </p:nvSpPr>
        <p:spPr>
          <a:xfrm>
            <a:off x="1309581" y="4131533"/>
            <a:ext cx="82024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Knowledge Distillation : </a:t>
            </a:r>
            <a:r>
              <a:rPr lang="ko-KR" altLang="en-US" sz="3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모델 압축 기술</a:t>
            </a:r>
            <a:endParaRPr lang="en-US" altLang="ko-KR" sz="3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B5B13DD1-0FF4-4ECD-B0A8-153BB424CA1F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46AB6023-2BAB-4885-864E-C1E204953B7B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4" name="Object 14">
                <a:extLst>
                  <a:ext uri="{FF2B5EF4-FFF2-40B4-BE49-F238E27FC236}">
                    <a16:creationId xmlns:a16="http://schemas.microsoft.com/office/drawing/2014/main" id="{D1991B30-0BDB-446E-9172-D50E65423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92DA3565-FC59-419F-BE8F-C50B8D8D7553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ADFC6244-A6B1-4114-B071-449858B1086C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1" name="그룹 1007">
                <a:extLst>
                  <a:ext uri="{FF2B5EF4-FFF2-40B4-BE49-F238E27FC236}">
                    <a16:creationId xmlns:a16="http://schemas.microsoft.com/office/drawing/2014/main" id="{576DD25B-012D-45AD-8600-5C876E0FFC3C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3" name="Object 19">
                  <a:extLst>
                    <a:ext uri="{FF2B5EF4-FFF2-40B4-BE49-F238E27FC236}">
                      <a16:creationId xmlns:a16="http://schemas.microsoft.com/office/drawing/2014/main" id="{4468B9B6-0720-4DA5-BAB7-33D116A45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2" name="Object 22">
                <a:extLst>
                  <a:ext uri="{FF2B5EF4-FFF2-40B4-BE49-F238E27FC236}">
                    <a16:creationId xmlns:a16="http://schemas.microsoft.com/office/drawing/2014/main" id="{DCB994BE-5A2B-4369-B2F1-DBB70E2DF2BB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BDFBB3-ECD6-4254-AC1A-358E683BDC65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2A8CC499-629F-45F9-B4AF-0C157CA58A5E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DistilBERT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2F435D60-15BE-442C-B9F9-A3C2BF8ED793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ACDE5854-82A0-44D2-9F3E-5B5479C63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7770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BDCFFB-9A46-4D98-8529-79B0E9D53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744" y="2857500"/>
            <a:ext cx="801251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BERT에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K</a:t>
            </a:r>
            <a:r>
              <a:rPr kumimoji="0" lang="en-US" altLang="ko-KR" sz="3200" b="0" i="0" u="none" strike="noStrike" cap="none" normalizeH="0" baseline="0" dirty="0" err="1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nowledge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</a:t>
            </a:r>
            <a:r>
              <a:rPr kumimoji="0" lang="en-US" altLang="ko-KR" sz="3200" b="0" i="0" u="none" strike="noStrike" cap="none" normalizeH="0" baseline="0" dirty="0" err="1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istillation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적용한 모델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8180010E-9380-4220-8037-ADB060510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13" y="3853864"/>
            <a:ext cx="7416800" cy="455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49C0F3-167B-4E33-B648-35A4E59C4196}"/>
              </a:ext>
            </a:extLst>
          </p:cNvPr>
          <p:cNvSpPr txBox="1"/>
          <p:nvPr/>
        </p:nvSpPr>
        <p:spPr>
          <a:xfrm>
            <a:off x="11049000" y="4615864"/>
            <a:ext cx="4940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BERT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대비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40%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속도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60%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NLU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능력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97%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유지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D78F0F60-47D2-4DF9-A607-95129A79FB71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939941FE-C760-47B2-A88A-7705790EF9BE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3D2C49E7-67D9-40BA-AE5E-55BD88381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5F095CE4-57AD-4943-A2BF-C8BCE6A2F2A4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94521619-1AB6-4F07-B2DB-2D7B290C02F0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2" name="그룹 1007">
                <a:extLst>
                  <a:ext uri="{FF2B5EF4-FFF2-40B4-BE49-F238E27FC236}">
                    <a16:creationId xmlns:a16="http://schemas.microsoft.com/office/drawing/2014/main" id="{8634E507-634D-480B-844C-E3773A5F76E3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0" name="Object 19">
                  <a:extLst>
                    <a:ext uri="{FF2B5EF4-FFF2-40B4-BE49-F238E27FC236}">
                      <a16:creationId xmlns:a16="http://schemas.microsoft.com/office/drawing/2014/main" id="{94A8CBFF-F0DF-40F4-A6AC-4D5E76BB3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C0C542FF-7E6E-42B0-A677-F0F916990977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EA944-7778-431C-9CE8-E6616249CB16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204722BA-1AB9-451F-A701-32779A5E58FF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DistilBERT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C02CAE5B-1E9F-455A-9B36-C67A1E2BC8DA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B388D9EF-FF8A-4BEA-B445-6782BB92C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6170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76D8FA3-A7CF-4E35-B474-CB527D024436}"/>
              </a:ext>
            </a:extLst>
          </p:cNvPr>
          <p:cNvGrpSpPr/>
          <p:nvPr/>
        </p:nvGrpSpPr>
        <p:grpSpPr>
          <a:xfrm>
            <a:off x="1423186" y="3235714"/>
            <a:ext cx="15441628" cy="5372018"/>
            <a:chOff x="1474772" y="4191082"/>
            <a:chExt cx="14527228" cy="49148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748676-D51E-4CD6-95D7-B99E7B7532C8}"/>
                </a:ext>
              </a:extLst>
            </p:cNvPr>
            <p:cNvSpPr/>
            <p:nvPr/>
          </p:nvSpPr>
          <p:spPr>
            <a:xfrm>
              <a:off x="2286000" y="4686300"/>
              <a:ext cx="6248400" cy="4419600"/>
            </a:xfrm>
            <a:prstGeom prst="round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1800" b="0" i="0" u="none" strike="noStrike" dirty="0" err="1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kobert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 Layer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 Layer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줄임 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1800" b="0" i="0" u="none" strike="noStrike" dirty="0" err="1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distilbert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6 layer)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lang="en-US" altLang="ko-KR" sz="1800" b="0" i="0" u="none" strike="noStrike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§"/>
              </a:pP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Layer 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초기화의 경우 기존 </a:t>
              </a:r>
              <a:r>
                <a:rPr lang="en-US" altLang="ko-KR" sz="1800" b="0" i="0" u="none" strike="noStrike" dirty="0" err="1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KoBERT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1, 5, 9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번째 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layer 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 그대로 사용</a:t>
              </a:r>
              <a:endParaRPr lang="en-US" altLang="ko-KR" sz="1800" b="0" i="0" u="none" strike="noStrike" dirty="0">
                <a:solidFill>
                  <a:srgbClr val="FFFFF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§"/>
              </a:pP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Pretraining Corpus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한국어 위키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나무위키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뉴스 등 약 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10GB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데이터를 사용했으며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3 epoch 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1CDB62A-0FC2-461E-A0A0-FB1AC4311916}"/>
                </a:ext>
              </a:extLst>
            </p:cNvPr>
            <p:cNvSpPr/>
            <p:nvPr/>
          </p:nvSpPr>
          <p:spPr>
            <a:xfrm>
              <a:off x="1474772" y="4267282"/>
              <a:ext cx="2822719" cy="1212149"/>
            </a:xfrm>
            <a:prstGeom prst="roundRect">
              <a:avLst/>
            </a:prstGeom>
            <a:solidFill>
              <a:srgbClr val="7F7F7F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티웨이_항공" panose="02000300000000000000" pitchFamily="2" charset="-127"/>
                </a:rPr>
                <a:t>Pretraining</a:t>
              </a:r>
              <a:endParaRPr lang="ko-KR" altLang="en-US" sz="2800" dirty="0">
                <a:solidFill>
                  <a:schemeClr val="bg1"/>
                </a:solidFill>
                <a:latin typeface="티웨이_항공" panose="02000300000000000000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AC3F836-ABFE-4808-835F-2F327257E70F}"/>
                </a:ext>
              </a:extLst>
            </p:cNvPr>
            <p:cNvSpPr/>
            <p:nvPr/>
          </p:nvSpPr>
          <p:spPr>
            <a:xfrm>
              <a:off x="9753600" y="4610100"/>
              <a:ext cx="6248400" cy="4419600"/>
            </a:xfrm>
            <a:prstGeom prst="roundRect">
              <a:avLst/>
            </a:prstGeom>
            <a:noFill/>
            <a:ln w="762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b="0" i="0" u="none" strike="noStrike" dirty="0">
                <a:solidFill>
                  <a:srgbClr val="7F7F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b="0" i="0" u="none" strike="noStrike" dirty="0" err="1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DistilBert</a:t>
              </a:r>
              <a:r>
                <a:rPr lang="ko-KR" altLang="en-US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기존의 </a:t>
              </a:r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Bert</a:t>
              </a:r>
              <a:r>
                <a:rPr lang="ko-KR" altLang="en-US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달리 </a:t>
              </a:r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token-type embedding, pooler</a:t>
              </a:r>
              <a:r>
                <a:rPr lang="ko-KR" altLang="en-US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사용하지 </a:t>
              </a:r>
              <a:r>
                <a:rPr lang="ko-KR" altLang="en-US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않음</a:t>
              </a:r>
              <a:endParaRPr lang="en-US" altLang="ko-KR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1" fontAlgn="base"/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&lt;forward return value&gt;</a:t>
              </a:r>
            </a:p>
            <a:p>
              <a:pPr marL="742950" lvl="1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b="0" i="0" u="none" strike="noStrike" dirty="0" err="1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BertModel</a:t>
              </a:r>
              <a:r>
                <a:rPr lang="en-US" altLang="ko-KR" b="0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</a:t>
              </a:r>
            </a:p>
            <a:p>
              <a:pPr lvl="1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</a:t>
              </a:r>
              <a:r>
                <a:rPr lang="en-US" altLang="ko-KR" b="1" i="0" u="none" strike="noStrike" dirty="0" err="1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sequence_output</a:t>
              </a:r>
              <a:r>
                <a:rPr lang="en-US" altLang="ko-KR" b="1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b="1" i="0" u="none" strike="noStrike" dirty="0" err="1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pooled_output</a:t>
              </a:r>
              <a:r>
                <a:rPr lang="en-US" altLang="ko-KR" b="1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	(</a:t>
              </a:r>
              <a:r>
                <a:rPr lang="en-US" altLang="ko-KR" b="1" i="0" u="none" strike="noStrike" dirty="0" err="1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hidden_states</a:t>
              </a:r>
              <a:r>
                <a:rPr lang="en-US" altLang="ko-KR" b="1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), (attentions)</a:t>
              </a:r>
              <a:br>
                <a:rPr lang="en-US" altLang="ko-KR" b="1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endParaRPr lang="en-US" altLang="ko-KR" b="1" i="0" u="none" strike="noStrike" dirty="0">
                <a:solidFill>
                  <a:srgbClr val="7F7F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742950" lvl="1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DistilBert</a:t>
              </a:r>
              <a:r>
                <a:rPr lang="en-US" altLang="ko-KR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</a:t>
              </a:r>
            </a:p>
            <a:p>
              <a:pPr lvl="1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b="1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 </a:t>
              </a:r>
              <a:r>
                <a:rPr lang="en-US" altLang="ko-KR" b="1" i="0" u="none" strike="noStrike" dirty="0" err="1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sequence_output</a:t>
              </a:r>
              <a:r>
                <a:rPr lang="en-US" altLang="ko-KR" b="1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(</a:t>
              </a:r>
              <a:r>
                <a:rPr lang="en-US" altLang="ko-KR" b="1" i="0" u="none" strike="noStrike" dirty="0" err="1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hidden_states</a:t>
              </a:r>
              <a:r>
                <a:rPr lang="en-US" altLang="ko-KR" b="1" i="0" u="none" strike="noStrike" dirty="0">
                  <a:solidFill>
                    <a:srgbClr val="7F7F7F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), 	(attentions)</a:t>
              </a:r>
              <a:endParaRPr lang="en-US" altLang="ko-KR" b="1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52A231-2172-4D64-AA29-E5280ED20306}"/>
                </a:ext>
              </a:extLst>
            </p:cNvPr>
            <p:cNvSpPr/>
            <p:nvPr/>
          </p:nvSpPr>
          <p:spPr>
            <a:xfrm>
              <a:off x="8942372" y="4191082"/>
              <a:ext cx="2822719" cy="121214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7F7F7F"/>
                  </a:solidFill>
                  <a:latin typeface="티웨이_항공" panose="02000300000000000000" pitchFamily="2" charset="-127"/>
                </a:rPr>
                <a:t>VS BERT</a:t>
              </a:r>
              <a:endParaRPr lang="ko-KR" altLang="en-US" sz="2800" dirty="0">
                <a:solidFill>
                  <a:srgbClr val="7F7F7F"/>
                </a:solidFill>
                <a:latin typeface="티웨이_항공" panose="02000300000000000000" pitchFamily="2" charset="-127"/>
              </a:endParaRPr>
            </a:p>
          </p:txBody>
        </p:sp>
      </p:grp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83DA5BBC-05F5-4635-A1B1-D24E62579655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9AB6A9EA-24F0-4C8C-A73A-3D7D7BD1DF1A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3" name="Object 14">
                <a:extLst>
                  <a:ext uri="{FF2B5EF4-FFF2-40B4-BE49-F238E27FC236}">
                    <a16:creationId xmlns:a16="http://schemas.microsoft.com/office/drawing/2014/main" id="{8120A35D-5157-433B-85E8-C18396416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7971EAF6-A75F-4AE8-8574-7DC48047F794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AD635B61-0F51-497C-9694-B144F1215204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0" name="그룹 1007">
                <a:extLst>
                  <a:ext uri="{FF2B5EF4-FFF2-40B4-BE49-F238E27FC236}">
                    <a16:creationId xmlns:a16="http://schemas.microsoft.com/office/drawing/2014/main" id="{8034C69F-2E75-4F24-BAF1-3A00753F1B9E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2" name="Object 19">
                  <a:extLst>
                    <a:ext uri="{FF2B5EF4-FFF2-40B4-BE49-F238E27FC236}">
                      <a16:creationId xmlns:a16="http://schemas.microsoft.com/office/drawing/2014/main" id="{30051598-5F5E-4118-A614-8A584708B6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1" name="Object 22">
                <a:extLst>
                  <a:ext uri="{FF2B5EF4-FFF2-40B4-BE49-F238E27FC236}">
                    <a16:creationId xmlns:a16="http://schemas.microsoft.com/office/drawing/2014/main" id="{1260A9F2-0B27-4351-A52D-0C10A4DA9C23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B7F6CA-930F-45E0-83D5-EC3126FDFF16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8FA3B41A-325F-478E-B4AC-8CDB5119EC43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DistilBERT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8512BA14-9ADC-4537-9915-B785DBC509D6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BD606FD6-7F31-476D-A167-F824E104C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179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41387DC-0FEB-49E4-BE6F-2F1B3DBA70F0}"/>
              </a:ext>
            </a:extLst>
          </p:cNvPr>
          <p:cNvGrpSpPr/>
          <p:nvPr/>
        </p:nvGrpSpPr>
        <p:grpSpPr>
          <a:xfrm>
            <a:off x="1066800" y="3771900"/>
            <a:ext cx="8839815" cy="3995093"/>
            <a:chOff x="1156008" y="3815407"/>
            <a:chExt cx="8839815" cy="3995093"/>
          </a:xfrm>
        </p:grpSpPr>
        <p:pic>
          <p:nvPicPr>
            <p:cNvPr id="40962" name="Picture 2">
              <a:extLst>
                <a:ext uri="{FF2B5EF4-FFF2-40B4-BE49-F238E27FC236}">
                  <a16:creationId xmlns:a16="http://schemas.microsoft.com/office/drawing/2014/main" id="{FCB34795-5627-42DE-B9B9-804AE189A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008" y="4476750"/>
              <a:ext cx="8839815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08E269-DD70-4FBC-B4D5-DC6C41EB4837}"/>
                </a:ext>
              </a:extLst>
            </p:cNvPr>
            <p:cNvSpPr txBox="1"/>
            <p:nvPr/>
          </p:nvSpPr>
          <p:spPr>
            <a:xfrm>
              <a:off x="1600200" y="3815407"/>
              <a:ext cx="81466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Import Tokenizer &amp; Model</a:t>
              </a:r>
              <a:endPara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E2A9D3-14AE-4911-A744-F232C0D3AAAE}"/>
              </a:ext>
            </a:extLst>
          </p:cNvPr>
          <p:cNvGrpSpPr/>
          <p:nvPr/>
        </p:nvGrpSpPr>
        <p:grpSpPr>
          <a:xfrm>
            <a:off x="9620404" y="2520007"/>
            <a:ext cx="7835591" cy="2453192"/>
            <a:chOff x="9448800" y="3428367"/>
            <a:chExt cx="7835591" cy="2453192"/>
          </a:xfrm>
        </p:grpSpPr>
        <p:pic>
          <p:nvPicPr>
            <p:cNvPr id="40963" name="Picture 3">
              <a:extLst>
                <a:ext uri="{FF2B5EF4-FFF2-40B4-BE49-F238E27FC236}">
                  <a16:creationId xmlns:a16="http://schemas.microsoft.com/office/drawing/2014/main" id="{CFA41B65-E825-4E15-A241-D0155763F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5732" y="4036037"/>
              <a:ext cx="6563138" cy="1845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E1C210-B15F-42F5-A15F-420E93B2A188}"/>
                </a:ext>
              </a:extLst>
            </p:cNvPr>
            <p:cNvSpPr txBox="1"/>
            <p:nvPr/>
          </p:nvSpPr>
          <p:spPr>
            <a:xfrm>
              <a:off x="9448800" y="3428367"/>
              <a:ext cx="7835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Parameter Setting</a:t>
              </a:r>
              <a:endPara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4B4A49-DE44-4462-A13E-FCA0C6981D95}"/>
              </a:ext>
            </a:extLst>
          </p:cNvPr>
          <p:cNvGrpSpPr/>
          <p:nvPr/>
        </p:nvGrpSpPr>
        <p:grpSpPr>
          <a:xfrm>
            <a:off x="9620403" y="5905500"/>
            <a:ext cx="7835591" cy="3332344"/>
            <a:chOff x="9448800" y="6342102"/>
            <a:chExt cx="7835591" cy="3332344"/>
          </a:xfrm>
        </p:grpSpPr>
        <p:pic>
          <p:nvPicPr>
            <p:cNvPr id="40965" name="Picture 5">
              <a:extLst>
                <a:ext uri="{FF2B5EF4-FFF2-40B4-BE49-F238E27FC236}">
                  <a16:creationId xmlns:a16="http://schemas.microsoft.com/office/drawing/2014/main" id="{223B8B96-D100-425C-B76E-39651895F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6600" y="6896100"/>
              <a:ext cx="5334000" cy="2778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93AFCA-68CE-4E26-A37F-6C8ED92630C3}"/>
                </a:ext>
              </a:extLst>
            </p:cNvPr>
            <p:cNvSpPr txBox="1"/>
            <p:nvPr/>
          </p:nvSpPr>
          <p:spPr>
            <a:xfrm>
              <a:off x="9448800" y="6342102"/>
              <a:ext cx="7835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Split Dataset</a:t>
              </a:r>
              <a:endPara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E100C3DC-B6F4-42FA-B457-6F55CD9784BC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1" name="그룹 1005">
              <a:extLst>
                <a:ext uri="{FF2B5EF4-FFF2-40B4-BE49-F238E27FC236}">
                  <a16:creationId xmlns:a16="http://schemas.microsoft.com/office/drawing/2014/main" id="{27E4E4C3-23C0-4966-A21D-1643EB410221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7" name="Object 14">
                <a:extLst>
                  <a:ext uri="{FF2B5EF4-FFF2-40B4-BE49-F238E27FC236}">
                    <a16:creationId xmlns:a16="http://schemas.microsoft.com/office/drawing/2014/main" id="{20B803A2-537D-4ACD-BD72-4E5EA6A6F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70484B75-7760-45B8-8FA8-63D1A619D9B6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A0851FA7-7E54-48AF-86F7-702A8640F9F2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4" name="그룹 1007">
                <a:extLst>
                  <a:ext uri="{FF2B5EF4-FFF2-40B4-BE49-F238E27FC236}">
                    <a16:creationId xmlns:a16="http://schemas.microsoft.com/office/drawing/2014/main" id="{BFE195E4-E6DC-4EB4-8A4C-2E6189A00A03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6" name="Object 19">
                  <a:extLst>
                    <a:ext uri="{FF2B5EF4-FFF2-40B4-BE49-F238E27FC236}">
                      <a16:creationId xmlns:a16="http://schemas.microsoft.com/office/drawing/2014/main" id="{9B4DF535-3209-430A-9032-EBD14BF56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5" name="Object 22">
                <a:extLst>
                  <a:ext uri="{FF2B5EF4-FFF2-40B4-BE49-F238E27FC236}">
                    <a16:creationId xmlns:a16="http://schemas.microsoft.com/office/drawing/2014/main" id="{B48C2405-42E3-49F0-93A7-8D5EB59EA04F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FA5DA3-E34A-4995-825D-033E674E98FA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4E2CCE4F-FDE0-4412-A519-D4B2C52F70AB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DistilBERT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A112BA0B-595D-4DCC-A554-9BA85110CBF7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25D97FEE-7BA7-4684-9019-E5B81A89C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50513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3CF794D7-9286-4F7C-99E3-38CF985D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783363"/>
            <a:ext cx="6591300" cy="57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>
            <a:extLst>
              <a:ext uri="{FF2B5EF4-FFF2-40B4-BE49-F238E27FC236}">
                <a16:creationId xmlns:a16="http://schemas.microsoft.com/office/drawing/2014/main" id="{113492C6-FEA5-4133-94A4-7D0ED654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08" y="3796063"/>
            <a:ext cx="7402099" cy="46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95C3C3-55A5-426B-99E5-F14EE029016A}"/>
              </a:ext>
            </a:extLst>
          </p:cNvPr>
          <p:cNvSpPr txBox="1"/>
          <p:nvPr/>
        </p:nvSpPr>
        <p:spPr>
          <a:xfrm>
            <a:off x="5626962" y="3041611"/>
            <a:ext cx="7068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 </a:t>
            </a:r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Dataset&amp;Classifier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22441FD3-C7A7-4809-9B5A-19667BB6E842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7CB00B70-EE13-4D20-B765-12A75E070EB5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6373EE91-CADB-4BBA-AA6F-260A88148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FA82DF5D-F7C2-4AD0-ABB9-1DFFBB68C0D4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09AF285A-848B-403D-A4E1-2C6B98FF3226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2" name="그룹 1007">
                <a:extLst>
                  <a:ext uri="{FF2B5EF4-FFF2-40B4-BE49-F238E27FC236}">
                    <a16:creationId xmlns:a16="http://schemas.microsoft.com/office/drawing/2014/main" id="{52B4F19D-E05F-454B-BD64-F48DCE38A4AB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0" name="Object 19">
                  <a:extLst>
                    <a:ext uri="{FF2B5EF4-FFF2-40B4-BE49-F238E27FC236}">
                      <a16:creationId xmlns:a16="http://schemas.microsoft.com/office/drawing/2014/main" id="{C737C7D0-C1E1-4CF6-8409-868A5FDA0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E3C04553-75E9-4E1F-BC21-802A57F5325E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6F556C-6AB2-49EA-9394-680767E622C0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6483FE9C-93AD-44A8-8BD6-D94E047575EB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DistilKoBERT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FE004567-B94E-4AEA-91D1-161B19B48F17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9B79F855-AEB0-4178-ABFE-DB313CA66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46154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8D16CA0E-7430-4AB1-970A-640A6989C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26" y="4400118"/>
            <a:ext cx="9901274" cy="31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2753592-26BB-4B82-B815-099889E3CDFB}"/>
              </a:ext>
            </a:extLst>
          </p:cNvPr>
          <p:cNvGrpSpPr/>
          <p:nvPr/>
        </p:nvGrpSpPr>
        <p:grpSpPr>
          <a:xfrm>
            <a:off x="11277600" y="4400118"/>
            <a:ext cx="6074158" cy="3603932"/>
            <a:chOff x="11223242" y="4978400"/>
            <a:chExt cx="5693158" cy="3352800"/>
          </a:xfrm>
        </p:grpSpPr>
        <p:pic>
          <p:nvPicPr>
            <p:cNvPr id="36867" name="Picture 3">
              <a:extLst>
                <a:ext uri="{FF2B5EF4-FFF2-40B4-BE49-F238E27FC236}">
                  <a16:creationId xmlns:a16="http://schemas.microsoft.com/office/drawing/2014/main" id="{6BD249A8-6764-4C89-A48E-7F888757B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242" y="4978400"/>
              <a:ext cx="5693158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868" name="Picture 4">
              <a:extLst>
                <a:ext uri="{FF2B5EF4-FFF2-40B4-BE49-F238E27FC236}">
                  <a16:creationId xmlns:a16="http://schemas.microsoft.com/office/drawing/2014/main" id="{D475E522-5557-4546-94B6-627EC0301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242" y="6807200"/>
              <a:ext cx="5693158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0B5BF1-8B66-406F-921F-C4AC9BB62594}"/>
              </a:ext>
            </a:extLst>
          </p:cNvPr>
          <p:cNvSpPr txBox="1"/>
          <p:nvPr/>
        </p:nvSpPr>
        <p:spPr>
          <a:xfrm>
            <a:off x="2438400" y="3751302"/>
            <a:ext cx="7346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Optimizer (</a:t>
            </a:r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AdamW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&amp; Schedule Setting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6D7D6FC1-85E2-4236-955B-78DA2E7E6309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0E916ED3-C3B0-423A-8400-A0340C3C81AA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2" name="Object 14">
                <a:extLst>
                  <a:ext uri="{FF2B5EF4-FFF2-40B4-BE49-F238E27FC236}">
                    <a16:creationId xmlns:a16="http://schemas.microsoft.com/office/drawing/2014/main" id="{43FD42EC-4A23-4872-B492-D37660AD4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4C3C93DF-D650-45E4-99F2-C2DFEB139A22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2" name="그룹 1006">
              <a:extLst>
                <a:ext uri="{FF2B5EF4-FFF2-40B4-BE49-F238E27FC236}">
                  <a16:creationId xmlns:a16="http://schemas.microsoft.com/office/drawing/2014/main" id="{A269B705-8B7F-4197-880F-D953FDA4D9BC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9" name="그룹 1007">
                <a:extLst>
                  <a:ext uri="{FF2B5EF4-FFF2-40B4-BE49-F238E27FC236}">
                    <a16:creationId xmlns:a16="http://schemas.microsoft.com/office/drawing/2014/main" id="{CD2043C8-29A4-44F1-A3A9-090FC7C05007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1" name="Object 19">
                  <a:extLst>
                    <a:ext uri="{FF2B5EF4-FFF2-40B4-BE49-F238E27FC236}">
                      <a16:creationId xmlns:a16="http://schemas.microsoft.com/office/drawing/2014/main" id="{7382AD0C-1565-42EA-952A-C582E46F4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0" name="Object 22">
                <a:extLst>
                  <a:ext uri="{FF2B5EF4-FFF2-40B4-BE49-F238E27FC236}">
                    <a16:creationId xmlns:a16="http://schemas.microsoft.com/office/drawing/2014/main" id="{944181E9-AB7D-47EE-B077-9E395FE2A666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16CED0-402F-4CE8-9BFC-E479D2ABBB0C}"/>
              </a:ext>
            </a:extLst>
          </p:cNvPr>
          <p:cNvSpPr txBox="1"/>
          <p:nvPr/>
        </p:nvSpPr>
        <p:spPr>
          <a:xfrm>
            <a:off x="10515600" y="3751302"/>
            <a:ext cx="7346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Training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60F463-257A-4754-98AF-FDDCA6C445EA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55D2D78-BBE1-491A-85CD-4A9D65F428A7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DistilKoBERT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262ACFE7-A6FB-4262-8873-43E880A47339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5" name="Object 7">
                <a:extLst>
                  <a:ext uri="{FF2B5EF4-FFF2-40B4-BE49-F238E27FC236}">
                    <a16:creationId xmlns:a16="http://schemas.microsoft.com/office/drawing/2014/main" id="{7A301137-A65B-449B-B271-F8F4C0B14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15159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6D8452C7-2781-4E38-85EC-34F246DA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236" y="1851115"/>
            <a:ext cx="9453412" cy="805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61B6A2-3CDA-4C0F-9758-E87A19515488}"/>
              </a:ext>
            </a:extLst>
          </p:cNvPr>
          <p:cNvSpPr txBox="1"/>
          <p:nvPr/>
        </p:nvSpPr>
        <p:spPr>
          <a:xfrm>
            <a:off x="788546" y="4464708"/>
            <a:ext cx="7068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 과정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 epochs)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8404D-80D3-4551-8857-C07099A1D498}"/>
              </a:ext>
            </a:extLst>
          </p:cNvPr>
          <p:cNvSpPr txBox="1"/>
          <p:nvPr/>
        </p:nvSpPr>
        <p:spPr>
          <a:xfrm>
            <a:off x="1655891" y="5448300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Tensorboard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summarywriter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학습과정 기록</a:t>
            </a:r>
          </a:p>
          <a:p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468C2F08-4A20-4599-BBA5-D0A5E0FA3C06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B7489E03-9823-4D35-9C56-72F842CCCEFE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607D2B3A-719C-4454-8BD8-FD0A25C50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91E6BF8-8A4F-4282-BB8B-56BE2FA3F170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D272EECC-C684-4487-9B37-4CDCD9318A28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2" name="그룹 1007">
                <a:extLst>
                  <a:ext uri="{FF2B5EF4-FFF2-40B4-BE49-F238E27FC236}">
                    <a16:creationId xmlns:a16="http://schemas.microsoft.com/office/drawing/2014/main" id="{079F9BB1-26C5-484D-B863-75D29CD20F98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0" name="Object 19">
                  <a:extLst>
                    <a:ext uri="{FF2B5EF4-FFF2-40B4-BE49-F238E27FC236}">
                      <a16:creationId xmlns:a16="http://schemas.microsoft.com/office/drawing/2014/main" id="{79BB3DA2-2BF2-46F6-BFCB-8EDDCEBC4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E53868B5-222C-4C22-8416-B9B232319361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C70DB5-EA9E-4AA3-9BBD-EA565D40F161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2F967731-A76F-4418-A9F7-6535D0E9964D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DistilKoBERT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F9297685-F282-452C-8FF7-6AD7C15AE2D4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5B4B769F-A9BB-4813-ABFA-502636210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915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DA8A8E-A191-465C-942A-F418F939F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994" y="5219700"/>
            <a:ext cx="647260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1" i="0" u="none" strike="noStrike" cap="none" normalizeH="0" baseline="0" dirty="0">
              <a:ln>
                <a:noFill/>
              </a:ln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제거할 품사 태그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NNB, NP, NR (의존명사, 대명사, 수사)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VCP, VCN (긍정, 부정 지정사)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MM (관형사)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MAG (일반 부사), MAJ(접속 부사)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IC (감탄사)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조사 : JKS, JKC, JKG, JKO, JKB, JKV, JKQ, JC, JX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어미 : EP, EF, EC, ETN, ETM, XPN, XSN, XSV, XSA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문장부호 : SF, SE, SS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외국어숫자 : SL, SN</a:t>
            </a:r>
            <a:b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kumimoji="0" lang="ko-KR" altLang="ko-KR" sz="2000" i="0" u="none" strike="noStrike" cap="none" normalizeH="0" baseline="0" dirty="0">
              <a:ln>
                <a:noFill/>
              </a:ln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5B6DF9-B755-48F5-AA55-49749CC8E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07867"/>
            <a:ext cx="7375525" cy="152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6112E767-2E8A-4DCC-99EC-EF77D5EC5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1" y="3202943"/>
            <a:ext cx="798487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한자와 특수기호, 영어 약자 한국어로 텍스트 대체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           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2BC052C-24C9-4CA9-8EF4-323476DA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643" y="3901669"/>
            <a:ext cx="8447314" cy="390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A7856-9298-4177-819E-EACED2805982}"/>
              </a:ext>
            </a:extLst>
          </p:cNvPr>
          <p:cNvSpPr txBox="1"/>
          <p:nvPr/>
        </p:nvSpPr>
        <p:spPr>
          <a:xfrm>
            <a:off x="685800" y="2324100"/>
            <a:ext cx="8264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딕셔너리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형태로 저장 후 해당 태그 품사 제거</a:t>
            </a: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DA34B689-EC7C-42DE-B7A0-A339099EA0CF}"/>
              </a:ext>
            </a:extLst>
          </p:cNvPr>
          <p:cNvSpPr txBox="1"/>
          <p:nvPr/>
        </p:nvSpPr>
        <p:spPr>
          <a:xfrm>
            <a:off x="-152400" y="583168"/>
            <a:ext cx="41566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200" dirty="0" err="1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Bebas" pitchFamily="34" charset="0"/>
              </a:rPr>
              <a:t>전처리</a:t>
            </a:r>
            <a:endParaRPr 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798C5E11-A95D-4CE8-BBCC-74617A6459D7}"/>
              </a:ext>
            </a:extLst>
          </p:cNvPr>
          <p:cNvSpPr txBox="1"/>
          <p:nvPr/>
        </p:nvSpPr>
        <p:spPr>
          <a:xfrm>
            <a:off x="3135513" y="583168"/>
            <a:ext cx="14705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200" dirty="0">
                <a:solidFill>
                  <a:srgbClr val="FFFFFF"/>
                </a:solidFill>
                <a:latin typeface="티웨이_항공" panose="02000300000000000000" pitchFamily="2" charset="-127"/>
                <a:cs typeface="Bebas" pitchFamily="34" charset="0"/>
              </a:rPr>
              <a:t>003</a:t>
            </a:r>
            <a:endParaRPr lang="en-US" dirty="0">
              <a:latin typeface="티웨이_항공" panose="02000300000000000000" pitchFamily="2" charset="-127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DAAC3EFB-C74D-4940-A7C8-1041D8D89430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3A9E0693-6FB1-4B91-A1D7-6D607D49B458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6" name="Object 14">
                <a:extLst>
                  <a:ext uri="{FF2B5EF4-FFF2-40B4-BE49-F238E27FC236}">
                    <a16:creationId xmlns:a16="http://schemas.microsoft.com/office/drawing/2014/main" id="{23E7CA46-D752-459C-B99F-E57A97F74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A6F1EF9D-4F7C-4003-B4D6-3FB95AED2BBF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전처리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DA924806-A7E9-4C9F-BE57-8456774267CE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3" name="그룹 1007">
                <a:extLst>
                  <a:ext uri="{FF2B5EF4-FFF2-40B4-BE49-F238E27FC236}">
                    <a16:creationId xmlns:a16="http://schemas.microsoft.com/office/drawing/2014/main" id="{38684C71-7FC1-469A-A456-F3CB3349FD96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5" name="Object 19">
                  <a:extLst>
                    <a:ext uri="{FF2B5EF4-FFF2-40B4-BE49-F238E27FC236}">
                      <a16:creationId xmlns:a16="http://schemas.microsoft.com/office/drawing/2014/main" id="{78DF1F23-1F6D-4A7D-90B7-045D1ED32B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4" name="Object 22">
                <a:extLst>
                  <a:ext uri="{FF2B5EF4-FFF2-40B4-BE49-F238E27FC236}">
                    <a16:creationId xmlns:a16="http://schemas.microsoft.com/office/drawing/2014/main" id="{9CCD2679-0DC5-4E50-A002-F8DE5E7E4467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002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5508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BFF1ACD5-6260-48FA-B6CB-2D6E94F20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028" y="3771899"/>
            <a:ext cx="4684572" cy="423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>
            <a:extLst>
              <a:ext uri="{FF2B5EF4-FFF2-40B4-BE49-F238E27FC236}">
                <a16:creationId xmlns:a16="http://schemas.microsoft.com/office/drawing/2014/main" id="{182BE0E9-A6A8-419A-8541-404B55BF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71900"/>
            <a:ext cx="8860613" cy="423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CCE040-549D-492F-8463-AB4A353DA037}"/>
              </a:ext>
            </a:extLst>
          </p:cNvPr>
          <p:cNvSpPr txBox="1"/>
          <p:nvPr/>
        </p:nvSpPr>
        <p:spPr>
          <a:xfrm>
            <a:off x="5548914" y="2806125"/>
            <a:ext cx="7068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과정 기록 시각화</a:t>
            </a:r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ABB03F1D-6291-4CED-A3B1-AB8876B6CA4B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9CCA1C3B-7DEB-4410-8A05-75818AF47520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F81CF55D-B073-48A0-BE9C-16F1128E6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13D5349E-E31A-43FC-8A9A-2733DD6E5747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22DC1D7B-846A-4D4F-8B67-AE6B6EF85466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2" name="그룹 1007">
                <a:extLst>
                  <a:ext uri="{FF2B5EF4-FFF2-40B4-BE49-F238E27FC236}">
                    <a16:creationId xmlns:a16="http://schemas.microsoft.com/office/drawing/2014/main" id="{813EAB50-0A21-45FE-8197-3E878D7B4043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0" name="Object 19">
                  <a:extLst>
                    <a:ext uri="{FF2B5EF4-FFF2-40B4-BE49-F238E27FC236}">
                      <a16:creationId xmlns:a16="http://schemas.microsoft.com/office/drawing/2014/main" id="{BDAA0439-C37E-437E-A68F-D99F442AC0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33D79696-B197-4010-BC54-B69F8497A108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9A51D6-FA86-4EE8-934C-051D5595955B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72CF480E-BB82-4ECA-8511-74D0B9667E0B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DistilKoBERT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E28ACD74-A273-475B-AE3E-C76AF63D7F5D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4CF34915-B65D-4C55-830A-4EFEAC3FD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43998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0" name="Picture 6">
            <a:extLst>
              <a:ext uri="{FF2B5EF4-FFF2-40B4-BE49-F238E27FC236}">
                <a16:creationId xmlns:a16="http://schemas.microsoft.com/office/drawing/2014/main" id="{0423C857-A3CD-4AE0-8943-FABAB649D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52" y="4194443"/>
            <a:ext cx="2772906" cy="414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AB3857-9313-401D-917A-4F386F0E3FF7}"/>
              </a:ext>
            </a:extLst>
          </p:cNvPr>
          <p:cNvSpPr txBox="1"/>
          <p:nvPr/>
        </p:nvSpPr>
        <p:spPr>
          <a:xfrm>
            <a:off x="1079809" y="3484996"/>
            <a:ext cx="7835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B47F64-1025-433D-B3FE-574AD89F8BEB}"/>
              </a:ext>
            </a:extLst>
          </p:cNvPr>
          <p:cNvGrpSpPr/>
          <p:nvPr/>
        </p:nvGrpSpPr>
        <p:grpSpPr>
          <a:xfrm>
            <a:off x="8001000" y="2434799"/>
            <a:ext cx="7835591" cy="3546901"/>
            <a:chOff x="7467600" y="2434799"/>
            <a:chExt cx="7835591" cy="3546901"/>
          </a:xfrm>
        </p:grpSpPr>
        <p:pic>
          <p:nvPicPr>
            <p:cNvPr id="41991" name="Picture 7">
              <a:extLst>
                <a:ext uri="{FF2B5EF4-FFF2-40B4-BE49-F238E27FC236}">
                  <a16:creationId xmlns:a16="http://schemas.microsoft.com/office/drawing/2014/main" id="{14901401-C26D-4390-AE32-75D15E4A2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5282" y="3026380"/>
              <a:ext cx="4540228" cy="295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1E5740-3A7F-4EA6-A9CF-775D5D69E22C}"/>
                </a:ext>
              </a:extLst>
            </p:cNvPr>
            <p:cNvSpPr txBox="1"/>
            <p:nvPr/>
          </p:nvSpPr>
          <p:spPr>
            <a:xfrm>
              <a:off x="7467600" y="2434799"/>
              <a:ext cx="7835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인덱스 분포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F9390C-B5A4-4BA3-818E-EEDCA4F3AC79}"/>
              </a:ext>
            </a:extLst>
          </p:cNvPr>
          <p:cNvGrpSpPr/>
          <p:nvPr/>
        </p:nvGrpSpPr>
        <p:grpSpPr>
          <a:xfrm>
            <a:off x="7591425" y="6780735"/>
            <a:ext cx="8867775" cy="2401365"/>
            <a:chOff x="7058025" y="6780735"/>
            <a:chExt cx="8867775" cy="2401365"/>
          </a:xfrm>
        </p:grpSpPr>
        <p:pic>
          <p:nvPicPr>
            <p:cNvPr id="41992" name="Picture 8">
              <a:extLst>
                <a:ext uri="{FF2B5EF4-FFF2-40B4-BE49-F238E27FC236}">
                  <a16:creationId xmlns:a16="http://schemas.microsoft.com/office/drawing/2014/main" id="{4B2517CB-D03D-4D1D-902B-570898CF1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025" y="7419975"/>
              <a:ext cx="8867775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06109A-D87B-4C2D-A03A-D09364747198}"/>
                </a:ext>
              </a:extLst>
            </p:cNvPr>
            <p:cNvSpPr txBox="1"/>
            <p:nvPr/>
          </p:nvSpPr>
          <p:spPr>
            <a:xfrm>
              <a:off x="7467599" y="6780735"/>
              <a:ext cx="7835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DACON </a:t>
              </a:r>
              <a:r>
                <a:rPr lang="ko-KR" altLang="en-US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제출 최종 점수</a:t>
              </a:r>
            </a:p>
          </p:txBody>
        </p:sp>
      </p:grp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E409805A-2051-4020-BEC1-22B67FB28F54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3A47140F-28BF-4E9B-AD4B-A12FB332FB01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7" name="Object 14">
                <a:extLst>
                  <a:ext uri="{FF2B5EF4-FFF2-40B4-BE49-F238E27FC236}">
                    <a16:creationId xmlns:a16="http://schemas.microsoft.com/office/drawing/2014/main" id="{74E9A02D-3636-47AB-8B2B-D42DA4B50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5FF97186-C472-4A78-927B-0E29B3E5B7BA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모델링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CBF66782-28EB-48E3-8FB8-57F63868EBD3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4" name="그룹 1007">
                <a:extLst>
                  <a:ext uri="{FF2B5EF4-FFF2-40B4-BE49-F238E27FC236}">
                    <a16:creationId xmlns:a16="http://schemas.microsoft.com/office/drawing/2014/main" id="{B396A29E-23CA-47C9-A843-2B64EEAE7AAB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6" name="Object 19">
                  <a:extLst>
                    <a:ext uri="{FF2B5EF4-FFF2-40B4-BE49-F238E27FC236}">
                      <a16:creationId xmlns:a16="http://schemas.microsoft.com/office/drawing/2014/main" id="{26FABAB8-042F-425C-9FBF-09A4B0997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5" name="Object 22">
                <a:extLst>
                  <a:ext uri="{FF2B5EF4-FFF2-40B4-BE49-F238E27FC236}">
                    <a16:creationId xmlns:a16="http://schemas.microsoft.com/office/drawing/2014/main" id="{4BA69C6E-DE5A-4FFE-BC1D-C9094F447B34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003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2000496-F779-4894-BD5A-310646E02DE4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8DFD799A-7612-446A-A6DA-512A7A5EDA91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800" dirty="0" err="1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DistilKoBERT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4A1CA69A-33B6-4FD0-9A16-38403279E893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4" name="Object 7">
                <a:extLst>
                  <a:ext uri="{FF2B5EF4-FFF2-40B4-BE49-F238E27FC236}">
                    <a16:creationId xmlns:a16="http://schemas.microsoft.com/office/drawing/2014/main" id="{BD0FF7B9-DD34-44F4-98C7-9874B6815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7910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E409805A-2051-4020-BEC1-22B67FB28F54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3A47140F-28BF-4E9B-AD4B-A12FB332FB01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7" name="Object 14">
                <a:extLst>
                  <a:ext uri="{FF2B5EF4-FFF2-40B4-BE49-F238E27FC236}">
                    <a16:creationId xmlns:a16="http://schemas.microsoft.com/office/drawing/2014/main" id="{74E9A02D-3636-47AB-8B2B-D42DA4B50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5FF97186-C472-4A78-927B-0E29B3E5B7BA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모델 결과 비교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CBF66782-28EB-48E3-8FB8-57F63868EBD3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4" name="그룹 1007">
                <a:extLst>
                  <a:ext uri="{FF2B5EF4-FFF2-40B4-BE49-F238E27FC236}">
                    <a16:creationId xmlns:a16="http://schemas.microsoft.com/office/drawing/2014/main" id="{B396A29E-23CA-47C9-A843-2B64EEAE7AAB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6" name="Object 19">
                  <a:extLst>
                    <a:ext uri="{FF2B5EF4-FFF2-40B4-BE49-F238E27FC236}">
                      <a16:creationId xmlns:a16="http://schemas.microsoft.com/office/drawing/2014/main" id="{26FABAB8-042F-425C-9FBF-09A4B0997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5" name="Object 22">
                <a:extLst>
                  <a:ext uri="{FF2B5EF4-FFF2-40B4-BE49-F238E27FC236}">
                    <a16:creationId xmlns:a16="http://schemas.microsoft.com/office/drawing/2014/main" id="{4BA69C6E-DE5A-4FFE-BC1D-C9094F447B34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004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0CFF9C1-61BD-4316-95DA-93A506B38243}"/>
              </a:ext>
            </a:extLst>
          </p:cNvPr>
          <p:cNvGrpSpPr/>
          <p:nvPr/>
        </p:nvGrpSpPr>
        <p:grpSpPr>
          <a:xfrm>
            <a:off x="-119344" y="1704668"/>
            <a:ext cx="11872604" cy="771832"/>
            <a:chOff x="-119344" y="1704668"/>
            <a:chExt cx="11872604" cy="771832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3821F3FB-ACA4-4FAC-AAC1-D64DD18A14A4}"/>
                </a:ext>
              </a:extLst>
            </p:cNvPr>
            <p:cNvSpPr txBox="1"/>
            <p:nvPr/>
          </p:nvSpPr>
          <p:spPr>
            <a:xfrm>
              <a:off x="870840" y="1704668"/>
              <a:ext cx="108824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kern="0" spc="800" dirty="0">
                  <a:solidFill>
                    <a:srgbClr val="4E4E4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결과 비교표</a:t>
              </a:r>
              <a:endParaRPr lang="en-US" sz="32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19" name="그룹 1002">
              <a:extLst>
                <a:ext uri="{FF2B5EF4-FFF2-40B4-BE49-F238E27FC236}">
                  <a16:creationId xmlns:a16="http://schemas.microsoft.com/office/drawing/2014/main" id="{16F0360D-274C-4E5C-8AFA-96A3A0F253D8}"/>
                </a:ext>
              </a:extLst>
            </p:cNvPr>
            <p:cNvGrpSpPr/>
            <p:nvPr/>
          </p:nvGrpSpPr>
          <p:grpSpPr>
            <a:xfrm>
              <a:off x="-119344" y="2289443"/>
              <a:ext cx="2822719" cy="187057"/>
              <a:chOff x="5191688" y="4617375"/>
              <a:chExt cx="2822719" cy="187057"/>
            </a:xfrm>
          </p:grpSpPr>
          <p:pic>
            <p:nvPicPr>
              <p:cNvPr id="21" name="Object 7">
                <a:extLst>
                  <a:ext uri="{FF2B5EF4-FFF2-40B4-BE49-F238E27FC236}">
                    <a16:creationId xmlns:a16="http://schemas.microsoft.com/office/drawing/2014/main" id="{04894012-5206-4B7E-8BC7-F4AA69065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91688" y="4617375"/>
                <a:ext cx="2822719" cy="187057"/>
              </a:xfrm>
              <a:prstGeom prst="rect">
                <a:avLst/>
              </a:prstGeom>
            </p:spPr>
          </p:pic>
        </p:grp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DC671A0-9214-4291-94D1-E409123FCC1E}"/>
              </a:ext>
            </a:extLst>
          </p:cNvPr>
          <p:cNvSpPr/>
          <p:nvPr/>
        </p:nvSpPr>
        <p:spPr>
          <a:xfrm>
            <a:off x="5622101" y="7475835"/>
            <a:ext cx="457200" cy="381000"/>
          </a:xfrm>
          <a:prstGeom prst="rightArrow">
            <a:avLst/>
          </a:prstGeom>
          <a:solidFill>
            <a:srgbClr val="FC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C2E1B-CAA8-427F-A585-5F5B803D2D9C}"/>
              </a:ext>
            </a:extLst>
          </p:cNvPr>
          <p:cNvSpPr txBox="1"/>
          <p:nvPr/>
        </p:nvSpPr>
        <p:spPr>
          <a:xfrm>
            <a:off x="6412113" y="7425035"/>
            <a:ext cx="936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C52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KoBERT</a:t>
            </a:r>
            <a:r>
              <a:rPr lang="en-US" altLang="ko-KR" sz="2400" dirty="0">
                <a:solidFill>
                  <a:srgbClr val="FC523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(1)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성능이 가장 높게 나타남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070FEE9-E454-4B05-8B4E-68A401E4F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72816"/>
              </p:ext>
            </p:extLst>
          </p:nvPr>
        </p:nvGraphicFramePr>
        <p:xfrm>
          <a:off x="3160913" y="3401265"/>
          <a:ext cx="11463729" cy="3484470"/>
        </p:xfrm>
        <a:graphic>
          <a:graphicData uri="http://schemas.openxmlformats.org/drawingml/2006/table">
            <a:tbl>
              <a:tblPr/>
              <a:tblGrid>
                <a:gridCol w="1023209">
                  <a:extLst>
                    <a:ext uri="{9D8B030D-6E8A-4147-A177-3AD203B41FA5}">
                      <a16:colId xmlns:a16="http://schemas.microsoft.com/office/drawing/2014/main" val="3488007092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471266042"/>
                    </a:ext>
                  </a:extLst>
                </a:gridCol>
                <a:gridCol w="1023209">
                  <a:extLst>
                    <a:ext uri="{9D8B030D-6E8A-4147-A177-3AD203B41FA5}">
                      <a16:colId xmlns:a16="http://schemas.microsoft.com/office/drawing/2014/main" val="3028789574"/>
                    </a:ext>
                  </a:extLst>
                </a:gridCol>
                <a:gridCol w="966364">
                  <a:extLst>
                    <a:ext uri="{9D8B030D-6E8A-4147-A177-3AD203B41FA5}">
                      <a16:colId xmlns:a16="http://schemas.microsoft.com/office/drawing/2014/main" val="3293377906"/>
                    </a:ext>
                  </a:extLst>
                </a:gridCol>
                <a:gridCol w="2235900">
                  <a:extLst>
                    <a:ext uri="{9D8B030D-6E8A-4147-A177-3AD203B41FA5}">
                      <a16:colId xmlns:a16="http://schemas.microsoft.com/office/drawing/2014/main" val="1064036728"/>
                    </a:ext>
                  </a:extLst>
                </a:gridCol>
                <a:gridCol w="1856935">
                  <a:extLst>
                    <a:ext uri="{9D8B030D-6E8A-4147-A177-3AD203B41FA5}">
                      <a16:colId xmlns:a16="http://schemas.microsoft.com/office/drawing/2014/main" val="3401813849"/>
                    </a:ext>
                  </a:extLst>
                </a:gridCol>
                <a:gridCol w="1023209">
                  <a:extLst>
                    <a:ext uri="{9D8B030D-6E8A-4147-A177-3AD203B41FA5}">
                      <a16:colId xmlns:a16="http://schemas.microsoft.com/office/drawing/2014/main" val="485933581"/>
                    </a:ext>
                  </a:extLst>
                </a:gridCol>
                <a:gridCol w="1023209">
                  <a:extLst>
                    <a:ext uri="{9D8B030D-6E8A-4147-A177-3AD203B41FA5}">
                      <a16:colId xmlns:a16="http://schemas.microsoft.com/office/drawing/2014/main" val="2787282638"/>
                    </a:ext>
                  </a:extLst>
                </a:gridCol>
                <a:gridCol w="1023209">
                  <a:extLst>
                    <a:ext uri="{9D8B030D-6E8A-4147-A177-3AD203B41FA5}">
                      <a16:colId xmlns:a16="http://schemas.microsoft.com/office/drawing/2014/main" val="4175792569"/>
                    </a:ext>
                  </a:extLst>
                </a:gridCol>
              </a:tblGrid>
              <a:tr h="696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SimpleDNN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RNN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Bi-LSTM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Bi-LSTM(with FastText)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Bi-LSTM &amp; CNN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KoBERT(1)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KoBERT(2)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DistilBERT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269873"/>
                  </a:ext>
                </a:extLst>
              </a:tr>
              <a:tr h="6968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private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0.7568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0.7520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0.7678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0.7380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0.7849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9C0006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0.8258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0.8188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0.8096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716957"/>
                  </a:ext>
                </a:extLst>
              </a:tr>
              <a:tr h="6968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0.7877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0.7886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0.7805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0.8148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9C0006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0.8565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0.8332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045276"/>
                  </a:ext>
                </a:extLst>
              </a:tr>
              <a:tr h="696894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652109"/>
                  </a:ext>
                </a:extLst>
              </a:tr>
              <a:tr h="696894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*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DACON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 스코어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최고 기록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7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489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4AF289-3A8D-47CE-823D-7787C189FD5A}"/>
              </a:ext>
            </a:extLst>
          </p:cNvPr>
          <p:cNvGrpSpPr/>
          <p:nvPr/>
        </p:nvGrpSpPr>
        <p:grpSpPr>
          <a:xfrm>
            <a:off x="-1879868" y="1563048"/>
            <a:ext cx="22045450" cy="1394494"/>
            <a:chOff x="-1879868" y="4001100"/>
            <a:chExt cx="22045450" cy="1394494"/>
          </a:xfrm>
        </p:grpSpPr>
        <p:sp>
          <p:nvSpPr>
            <p:cNvPr id="3" name="Object 3"/>
            <p:cNvSpPr txBox="1"/>
            <p:nvPr/>
          </p:nvSpPr>
          <p:spPr>
            <a:xfrm>
              <a:off x="-1879868" y="4001100"/>
              <a:ext cx="22045450" cy="13388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100" b="0" i="0" u="none" strike="noStrike" kern="0" cap="none" spc="10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의의 및 한계점</a:t>
              </a:r>
              <a:endParaRPr kumimoji="0" lang="en-US" altLang="ko-KR" sz="8100" b="0" i="0" u="none" strike="noStrike" kern="0" cap="none" spc="10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Bebas" pitchFamily="34" charset="0"/>
              </a:endParaRPr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877800" y="5143500"/>
              <a:ext cx="3804139" cy="252094"/>
              <a:chOff x="12687201" y="4580635"/>
              <a:chExt cx="3804139" cy="2520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687201" y="4580635"/>
                <a:ext cx="3804139" cy="2520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266667" y="559025"/>
            <a:ext cx="4872748" cy="410855"/>
            <a:chOff x="-266667" y="559025"/>
            <a:chExt cx="4872748" cy="4108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-248422" y="571500"/>
              <a:ext cx="415662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티웨이_항공" panose="02000300000000000000" pitchFamily="2" charset="-127"/>
                  <a:ea typeface="티웨이_항공" panose="02000300000000000000" pitchFamily="2" charset="-127"/>
                  <a:cs typeface="+mn-cs"/>
                </a:rPr>
                <a:t>의의 및 한계점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+mn-cs"/>
              </a:endParaRPr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3135513" y="559025"/>
              <a:ext cx="1470568" cy="410855"/>
              <a:chOff x="3135513" y="559025"/>
              <a:chExt cx="1470568" cy="41085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18" name="Object 18"/>
              <p:cNvSpPr txBox="1"/>
              <p:nvPr/>
            </p:nvSpPr>
            <p:spPr>
              <a:xfrm>
                <a:off x="3135513" y="559025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2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티웨이_항공" panose="02000300000000000000" pitchFamily="2" charset="-127"/>
                    <a:ea typeface="티웨이_항공" panose="02000300000000000000" pitchFamily="2" charset="-127"/>
                    <a:cs typeface="Bebas" pitchFamily="34" charset="0"/>
                  </a:rPr>
                  <a:t>005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티웨이_항공" panose="02000300000000000000" pitchFamily="2" charset="-127"/>
                  <a:ea typeface="티웨이_항공" panose="02000300000000000000" pitchFamily="2" charset="-127"/>
                  <a:cs typeface="+mn-cs"/>
                </a:endParaRPr>
              </a:p>
            </p:txBody>
          </p:sp>
        </p:grp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21C17F6-4A8F-4F8B-905A-30F6C542CF02}"/>
              </a:ext>
            </a:extLst>
          </p:cNvPr>
          <p:cNvSpPr/>
          <p:nvPr/>
        </p:nvSpPr>
        <p:spPr>
          <a:xfrm>
            <a:off x="2286000" y="4686300"/>
            <a:ext cx="6248400" cy="4419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배웠던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NLP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지식을 활용해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생성까지 직접 시도해볼 수 있었음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가지 딥러닝 모델을 구현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관련된 모델 논문 스터디 진행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E1B494-5CC4-4FD3-8442-44BE1B5FC2A2}"/>
              </a:ext>
            </a:extLst>
          </p:cNvPr>
          <p:cNvSpPr/>
          <p:nvPr/>
        </p:nvSpPr>
        <p:spPr>
          <a:xfrm>
            <a:off x="1474772" y="4267282"/>
            <a:ext cx="2822719" cy="12121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의의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4F5CFBE-CE2E-4028-A28F-EB75EE59D3C7}"/>
              </a:ext>
            </a:extLst>
          </p:cNvPr>
          <p:cNvSpPr/>
          <p:nvPr/>
        </p:nvSpPr>
        <p:spPr>
          <a:xfrm>
            <a:off x="9753600" y="4610100"/>
            <a:ext cx="6248400" cy="441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2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[BERT] </a:t>
            </a:r>
            <a:r>
              <a:rPr lang="ko-KR" altLang="en-US" sz="22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en-US" altLang="ko-KR" sz="22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2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 상의 한계로 다양한 실험 해보지 못함</a:t>
            </a:r>
            <a:endParaRPr lang="en-US" altLang="ko-KR" sz="2200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2200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가지 모델 앙상블 시도</a:t>
            </a:r>
            <a:endParaRPr lang="en-US" altLang="ko-KR" sz="2200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65A933-9D10-456C-9B12-DC91014B2F89}"/>
              </a:ext>
            </a:extLst>
          </p:cNvPr>
          <p:cNvSpPr/>
          <p:nvPr/>
        </p:nvSpPr>
        <p:spPr>
          <a:xfrm>
            <a:off x="8942372" y="4191082"/>
            <a:ext cx="2822719" cy="121214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7F7F7F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한계</a:t>
            </a:r>
          </a:p>
        </p:txBody>
      </p:sp>
    </p:spTree>
    <p:extLst>
      <p:ext uri="{BB962C8B-B14F-4D97-AF65-F5344CB8AC3E}">
        <p14:creationId xmlns:p14="http://schemas.microsoft.com/office/powerpoint/2010/main" val="3185912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66667" y="559025"/>
            <a:ext cx="4872748" cy="410855"/>
            <a:chOff x="-266667" y="559025"/>
            <a:chExt cx="4872748" cy="4108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-248422" y="571500"/>
              <a:ext cx="415662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티웨이_항공" panose="02000300000000000000" pitchFamily="2" charset="-127"/>
                  <a:ea typeface="티웨이_항공" panose="02000300000000000000" pitchFamily="2" charset="-127"/>
                  <a:cs typeface="+mn-cs"/>
                </a:rPr>
                <a:t>의의 및 한계점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+mn-cs"/>
              </a:endParaRPr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3135513" y="559025"/>
              <a:ext cx="1470568" cy="410855"/>
              <a:chOff x="3135513" y="559025"/>
              <a:chExt cx="1470568" cy="41085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18" name="Object 18"/>
              <p:cNvSpPr txBox="1"/>
              <p:nvPr/>
            </p:nvSpPr>
            <p:spPr>
              <a:xfrm>
                <a:off x="3135513" y="559025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2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티웨이_항공" panose="02000300000000000000" pitchFamily="2" charset="-127"/>
                    <a:ea typeface="티웨이_항공" panose="02000300000000000000" pitchFamily="2" charset="-127"/>
                    <a:cs typeface="Bebas" pitchFamily="34" charset="0"/>
                  </a:rPr>
                  <a:t>005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티웨이_항공" panose="02000300000000000000" pitchFamily="2" charset="-127"/>
                  <a:ea typeface="티웨이_항공" panose="02000300000000000000" pitchFamily="2" charset="-127"/>
                  <a:cs typeface="+mn-cs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A28B3EC-FECB-4124-82E9-FC3A35666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19" y="1971044"/>
            <a:ext cx="4800600" cy="4886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7398A0-C5DA-47D0-9ED2-A81C11BC6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690" y="2628900"/>
            <a:ext cx="5007310" cy="5840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8DCCDB-B86A-4392-95AA-8CAF518D9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8160" y="969880"/>
            <a:ext cx="4686300" cy="4191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A25FF3-9B4A-4C0E-806F-FA099EEA6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158" y="3065380"/>
            <a:ext cx="5076825" cy="4229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666F10-EAC0-4CFF-99EC-B12064B9E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5191" y="3836905"/>
            <a:ext cx="52959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8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54A522E-ADF1-49BE-97D7-71792955A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67585" y="5000624"/>
            <a:ext cx="1197383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kern="0" spc="800" dirty="0">
                <a:solidFill>
                  <a:srgbClr val="FFFFFF"/>
                </a:solidFill>
                <a:latin typeface="티웨이_항공" panose="02000300000000000000" pitchFamily="2" charset="-127"/>
                <a:cs typeface="Bebas" pitchFamily="34" charset="0"/>
              </a:rPr>
              <a:t>thank you!</a:t>
            </a:r>
            <a:endParaRPr lang="en-US" dirty="0">
              <a:latin typeface="티웨이_항공" panose="020003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716294" y="5441493"/>
            <a:ext cx="8401836" cy="187057"/>
            <a:chOff x="7716294" y="5441493"/>
            <a:chExt cx="8401836" cy="187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6294" y="5441493"/>
              <a:ext cx="8401836" cy="187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85EA34-B89C-4213-B42C-8225554F0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844" y="2211914"/>
            <a:ext cx="33121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함수 정의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 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D5D5F6-4FCD-4D2B-B81B-A7C3BB5E85BD}"/>
              </a:ext>
            </a:extLst>
          </p:cNvPr>
          <p:cNvGrpSpPr/>
          <p:nvPr/>
        </p:nvGrpSpPr>
        <p:grpSpPr>
          <a:xfrm>
            <a:off x="2438400" y="2933700"/>
            <a:ext cx="14630400" cy="5449980"/>
            <a:chOff x="2438400" y="4068453"/>
            <a:chExt cx="14630400" cy="5449980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5A1DA168-1B5B-4E7E-A292-D34FFD2CC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4068453"/>
              <a:ext cx="6373902" cy="54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>
              <a:extLst>
                <a:ext uri="{FF2B5EF4-FFF2-40B4-BE49-F238E27FC236}">
                  <a16:creationId xmlns:a16="http://schemas.microsoft.com/office/drawing/2014/main" id="{B750ED93-65C7-41ED-94D8-C75F36450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4068453"/>
              <a:ext cx="8382000" cy="54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3354419B-6147-4C02-B14C-92BA78183208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23" name="그룹 1005">
              <a:extLst>
                <a:ext uri="{FF2B5EF4-FFF2-40B4-BE49-F238E27FC236}">
                  <a16:creationId xmlns:a16="http://schemas.microsoft.com/office/drawing/2014/main" id="{EF87A9DF-DAF4-462E-9FB2-C80A704BA535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29" name="Object 14">
                <a:extLst>
                  <a:ext uri="{FF2B5EF4-FFF2-40B4-BE49-F238E27FC236}">
                    <a16:creationId xmlns:a16="http://schemas.microsoft.com/office/drawing/2014/main" id="{DD7B4033-7F2B-4D00-B31D-3893D68CC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CFCF3ED0-9AE1-4E28-9B09-0CC391BB9EF3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전처리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25" name="그룹 1006">
              <a:extLst>
                <a:ext uri="{FF2B5EF4-FFF2-40B4-BE49-F238E27FC236}">
                  <a16:creationId xmlns:a16="http://schemas.microsoft.com/office/drawing/2014/main" id="{DC5CBE67-910D-4A48-984B-7A641088316B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26" name="그룹 1007">
                <a:extLst>
                  <a:ext uri="{FF2B5EF4-FFF2-40B4-BE49-F238E27FC236}">
                    <a16:creationId xmlns:a16="http://schemas.microsoft.com/office/drawing/2014/main" id="{E04BF9BC-58D5-4CF1-AFF2-6AA227CDC9FE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8" name="Object 19">
                  <a:extLst>
                    <a:ext uri="{FF2B5EF4-FFF2-40B4-BE49-F238E27FC236}">
                      <a16:creationId xmlns:a16="http://schemas.microsoft.com/office/drawing/2014/main" id="{A8B481CA-91D9-4EB9-BEC6-E19A7057D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7" name="Object 22">
                <a:extLst>
                  <a:ext uri="{FF2B5EF4-FFF2-40B4-BE49-F238E27FC236}">
                    <a16:creationId xmlns:a16="http://schemas.microsoft.com/office/drawing/2014/main" id="{9465C343-97ED-4485-B67F-797B8EC58A96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002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625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70B8E0-67F0-464B-8B38-8B6237FB6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906" y="1846303"/>
            <a:ext cx="64818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err="1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</a:t>
            </a:r>
            <a:r>
              <a:rPr kumimoji="0" lang="en-US" altLang="ko-KR" sz="3200" b="0" i="0" u="none" strike="noStrike" cap="none" normalizeH="0" baseline="0" dirty="0" err="1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wordcloud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A43CA0-F437-41B5-BF72-0F94C879F4C1}"/>
              </a:ext>
            </a:extLst>
          </p:cNvPr>
          <p:cNvGrpSpPr/>
          <p:nvPr/>
        </p:nvGrpSpPr>
        <p:grpSpPr>
          <a:xfrm>
            <a:off x="1066800" y="3009900"/>
            <a:ext cx="14488297" cy="6096000"/>
            <a:chOff x="1056503" y="3619500"/>
            <a:chExt cx="14488297" cy="6096000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A3DF63F8-77C9-418E-9828-3CC8FB626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142" y="4167790"/>
              <a:ext cx="5375275" cy="2730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7" name="Picture 3">
              <a:extLst>
                <a:ext uri="{FF2B5EF4-FFF2-40B4-BE49-F238E27FC236}">
                  <a16:creationId xmlns:a16="http://schemas.microsoft.com/office/drawing/2014/main" id="{5A7439FE-C8EE-439F-AC8C-45D1E9481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1424" y="4167790"/>
              <a:ext cx="5375275" cy="2730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E5323E28-8A3E-45B9-8EDC-85C0320CB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143" y="6985298"/>
              <a:ext cx="5375275" cy="2730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9" name="Picture 5">
              <a:extLst>
                <a:ext uri="{FF2B5EF4-FFF2-40B4-BE49-F238E27FC236}">
                  <a16:creationId xmlns:a16="http://schemas.microsoft.com/office/drawing/2014/main" id="{0F62DF9F-C888-44B9-B2F8-81E007B20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9525" y="6985298"/>
              <a:ext cx="5375275" cy="2730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59F252-F3C3-4173-991A-F56B3B6BC8E3}"/>
                </a:ext>
              </a:extLst>
            </p:cNvPr>
            <p:cNvSpPr txBox="1"/>
            <p:nvPr/>
          </p:nvSpPr>
          <p:spPr>
            <a:xfrm>
              <a:off x="5662679" y="3619500"/>
              <a:ext cx="2362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train</a:t>
              </a:r>
              <a:endParaRPr lang="ko-KR" altLang="en-US" sz="26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274F7D-49EE-466C-9442-E19B3C7BC6E0}"/>
                </a:ext>
              </a:extLst>
            </p:cNvPr>
            <p:cNvSpPr txBox="1"/>
            <p:nvPr/>
          </p:nvSpPr>
          <p:spPr>
            <a:xfrm>
              <a:off x="11637961" y="3619500"/>
              <a:ext cx="2362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</a:t>
              </a:r>
              <a:endParaRPr lang="ko-KR" altLang="en-US" sz="26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2D2F2A-AB83-4D3E-A01F-D82363FBF03B}"/>
                </a:ext>
              </a:extLst>
            </p:cNvPr>
            <p:cNvSpPr txBox="1"/>
            <p:nvPr/>
          </p:nvSpPr>
          <p:spPr>
            <a:xfrm>
              <a:off x="1056503" y="5332836"/>
              <a:ext cx="2362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1675D9-7905-450F-9965-6B1B68A39944}"/>
                </a:ext>
              </a:extLst>
            </p:cNvPr>
            <p:cNvSpPr txBox="1"/>
            <p:nvPr/>
          </p:nvSpPr>
          <p:spPr>
            <a:xfrm>
              <a:off x="1066800" y="8096190"/>
              <a:ext cx="2362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</a:t>
              </a:r>
            </a:p>
          </p:txBody>
        </p:sp>
      </p:grp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BE46FDE9-ED7A-42D2-B39A-FFCD3B726567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0D9C1DC5-7C34-4720-9724-3CB10B5E783F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6" name="Object 14">
                <a:extLst>
                  <a:ext uri="{FF2B5EF4-FFF2-40B4-BE49-F238E27FC236}">
                    <a16:creationId xmlns:a16="http://schemas.microsoft.com/office/drawing/2014/main" id="{D798E418-9FF5-466E-A014-4640BA56D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684F9791-BAAA-42D4-9E28-C0E16068095E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전처리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9F00354F-6AFE-41FC-809E-C8F0D1F823B1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3" name="그룹 1007">
                <a:extLst>
                  <a:ext uri="{FF2B5EF4-FFF2-40B4-BE49-F238E27FC236}">
                    <a16:creationId xmlns:a16="http://schemas.microsoft.com/office/drawing/2014/main" id="{E607A92C-5E82-4A81-99E1-6A30862E9CDE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5" name="Object 19">
                  <a:extLst>
                    <a:ext uri="{FF2B5EF4-FFF2-40B4-BE49-F238E27FC236}">
                      <a16:creationId xmlns:a16="http://schemas.microsoft.com/office/drawing/2014/main" id="{4159D9F8-E2EB-4C39-B46E-91603489E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4" name="Object 22">
                <a:extLst>
                  <a:ext uri="{FF2B5EF4-FFF2-40B4-BE49-F238E27FC236}">
                    <a16:creationId xmlns:a16="http://schemas.microsoft.com/office/drawing/2014/main" id="{D240D9B6-CC48-4949-A6D2-BFEA6A6DA1C1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002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10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BE46FDE9-ED7A-42D2-B39A-FFCD3B726567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0D9C1DC5-7C34-4720-9724-3CB10B5E783F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6" name="Object 14">
                <a:extLst>
                  <a:ext uri="{FF2B5EF4-FFF2-40B4-BE49-F238E27FC236}">
                    <a16:creationId xmlns:a16="http://schemas.microsoft.com/office/drawing/2014/main" id="{D798E418-9FF5-466E-A014-4640BA56D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684F9791-BAAA-42D4-9E28-C0E16068095E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전처리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9F00354F-6AFE-41FC-809E-C8F0D1F823B1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3" name="그룹 1007">
                <a:extLst>
                  <a:ext uri="{FF2B5EF4-FFF2-40B4-BE49-F238E27FC236}">
                    <a16:creationId xmlns:a16="http://schemas.microsoft.com/office/drawing/2014/main" id="{E607A92C-5E82-4A81-99E1-6A30862E9CDE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5" name="Object 19">
                  <a:extLst>
                    <a:ext uri="{FF2B5EF4-FFF2-40B4-BE49-F238E27FC236}">
                      <a16:creationId xmlns:a16="http://schemas.microsoft.com/office/drawing/2014/main" id="{4159D9F8-E2EB-4C39-B46E-91603489E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4" name="Object 22">
                <a:extLst>
                  <a:ext uri="{FF2B5EF4-FFF2-40B4-BE49-F238E27FC236}">
                    <a16:creationId xmlns:a16="http://schemas.microsoft.com/office/drawing/2014/main" id="{D240D9B6-CC48-4949-A6D2-BFEA6A6DA1C1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002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sp>
        <p:nvSpPr>
          <p:cNvPr id="22" name="Rectangle 3">
            <a:extLst>
              <a:ext uri="{FF2B5EF4-FFF2-40B4-BE49-F238E27FC236}">
                <a16:creationId xmlns:a16="http://schemas.microsoft.com/office/drawing/2014/main" id="{EF2A07DD-6FFE-48B6-AD85-71CAEB7C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465" y="1638300"/>
            <a:ext cx="8803564" cy="63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15714"/>
              </a:lnSpc>
              <a:spcBef>
                <a:spcPts val="0"/>
              </a:spcBef>
              <a:buNone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딥러닝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: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단순 </a:t>
            </a: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전처리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+ </a:t>
            </a:r>
            <a:r>
              <a:rPr lang="en-US" altLang="ko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Simple Dense Layer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모델 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Google Shape;136;p23">
            <a:extLst>
              <a:ext uri="{FF2B5EF4-FFF2-40B4-BE49-F238E27FC236}">
                <a16:creationId xmlns:a16="http://schemas.microsoft.com/office/drawing/2014/main" id="{0E20631D-3AC3-479F-9F3F-5C47527959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636" y="2440054"/>
            <a:ext cx="8803564" cy="163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39;p23">
            <a:extLst>
              <a:ext uri="{FF2B5EF4-FFF2-40B4-BE49-F238E27FC236}">
                <a16:creationId xmlns:a16="http://schemas.microsoft.com/office/drawing/2014/main" id="{9F6CCA0E-1421-40EB-82FA-A5D1A16282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200" y="2440054"/>
            <a:ext cx="6940379" cy="7046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38;p23">
            <a:extLst>
              <a:ext uri="{FF2B5EF4-FFF2-40B4-BE49-F238E27FC236}">
                <a16:creationId xmlns:a16="http://schemas.microsoft.com/office/drawing/2014/main" id="{EF1BE563-621C-47CB-A37B-FFB903A47F29}"/>
              </a:ext>
            </a:extLst>
          </p:cNvPr>
          <p:cNvSpPr txBox="1">
            <a:spLocks/>
          </p:cNvSpPr>
          <p:nvPr/>
        </p:nvSpPr>
        <p:spPr>
          <a:xfrm>
            <a:off x="8914200" y="5067300"/>
            <a:ext cx="8154600" cy="3276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lnSpc>
                <a:spcPct val="115714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사용된 </a:t>
            </a:r>
            <a:r>
              <a:rPr lang="ko-KR" alt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하이퍼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파라미터 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0">
              <a:lnSpc>
                <a:spcPct val="115714"/>
              </a:lnSpc>
              <a:spcBef>
                <a:spcPts val="0"/>
              </a:spcBef>
              <a:buFont typeface="Arial" pitchFamily="34" charset="0"/>
              <a:buNone/>
            </a:pP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dense layer :128</a:t>
            </a: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drop out : 0.2</a:t>
            </a: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activation function : </a:t>
            </a:r>
            <a:r>
              <a:rPr lang="en-US" altLang="ko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softmax</a:t>
            </a:r>
            <a:endParaRPr lang="en-US" altLang="ko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loss </a:t>
            </a:r>
            <a:r>
              <a:rPr lang="en-US" altLang="ko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fuction</a:t>
            </a: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: </a:t>
            </a:r>
            <a:r>
              <a:rPr lang="en-US" altLang="ko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sparse_categorical_crossentropy</a:t>
            </a:r>
            <a:endParaRPr lang="en-US" altLang="ko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r>
              <a:rPr lang="en-US" altLang="ko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optimizer : </a:t>
            </a:r>
            <a:r>
              <a:rPr lang="en-US" altLang="ko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adam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621030">
              <a:lnSpc>
                <a:spcPct val="115714"/>
              </a:lnSpc>
              <a:spcBef>
                <a:spcPts val="0"/>
              </a:spcBef>
              <a:buSzPts val="1290"/>
              <a:buFont typeface="Wingdings" panose="05000000000000000000" pitchFamily="2" charset="2"/>
              <a:buChar char="§"/>
            </a:pP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  <a:p>
            <a:pPr marL="914400" indent="-568642">
              <a:lnSpc>
                <a:spcPct val="115714"/>
              </a:lnSpc>
              <a:spcBef>
                <a:spcPts val="0"/>
              </a:spcBef>
              <a:buSzPts val="877"/>
              <a:buFont typeface="Wingdings" panose="05000000000000000000" pitchFamily="2" charset="2"/>
              <a:buChar char="§"/>
            </a:pP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559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BE46FDE9-ED7A-42D2-B39A-FFCD3B726567}"/>
              </a:ext>
            </a:extLst>
          </p:cNvPr>
          <p:cNvGrpSpPr/>
          <p:nvPr/>
        </p:nvGrpSpPr>
        <p:grpSpPr>
          <a:xfrm>
            <a:off x="-266667" y="583168"/>
            <a:ext cx="4872748" cy="386712"/>
            <a:chOff x="-266667" y="583168"/>
            <a:chExt cx="4872748" cy="386712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0D9C1DC5-7C34-4720-9724-3CB10B5E783F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6" name="Object 14">
                <a:extLst>
                  <a:ext uri="{FF2B5EF4-FFF2-40B4-BE49-F238E27FC236}">
                    <a16:creationId xmlns:a16="http://schemas.microsoft.com/office/drawing/2014/main" id="{D798E418-9FF5-466E-A014-4640BA56D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684F9791-BAAA-42D4-9E28-C0E16068095E}"/>
                </a:ext>
              </a:extLst>
            </p:cNvPr>
            <p:cNvSpPr txBox="1"/>
            <p:nvPr/>
          </p:nvSpPr>
          <p:spPr>
            <a:xfrm>
              <a:off x="-152400" y="583168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  <a:cs typeface="Bebas" pitchFamily="34" charset="0"/>
                </a:rPr>
                <a:t>전처리</a:t>
              </a:r>
              <a:endParaRPr 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9F00354F-6AFE-41FC-809E-C8F0D1F823B1}"/>
                </a:ext>
              </a:extLst>
            </p:cNvPr>
            <p:cNvGrpSpPr/>
            <p:nvPr/>
          </p:nvGrpSpPr>
          <p:grpSpPr>
            <a:xfrm>
              <a:off x="3135513" y="583168"/>
              <a:ext cx="1470568" cy="386712"/>
              <a:chOff x="3135513" y="583168"/>
              <a:chExt cx="1470568" cy="386712"/>
            </a:xfrm>
          </p:grpSpPr>
          <p:grpSp>
            <p:nvGrpSpPr>
              <p:cNvPr id="33" name="그룹 1007">
                <a:extLst>
                  <a:ext uri="{FF2B5EF4-FFF2-40B4-BE49-F238E27FC236}">
                    <a16:creationId xmlns:a16="http://schemas.microsoft.com/office/drawing/2014/main" id="{E607A92C-5E82-4A81-99E1-6A30862E9CDE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5" name="Object 19">
                  <a:extLst>
                    <a:ext uri="{FF2B5EF4-FFF2-40B4-BE49-F238E27FC236}">
                      <a16:creationId xmlns:a16="http://schemas.microsoft.com/office/drawing/2014/main" id="{4159D9F8-E2EB-4C39-B46E-91603489E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4" name="Object 22">
                <a:extLst>
                  <a:ext uri="{FF2B5EF4-FFF2-40B4-BE49-F238E27FC236}">
                    <a16:creationId xmlns:a16="http://schemas.microsoft.com/office/drawing/2014/main" id="{D240D9B6-CC48-4949-A6D2-BFEA6A6DA1C1}"/>
                  </a:ext>
                </a:extLst>
              </p:cNvPr>
              <p:cNvSpPr txBox="1"/>
              <p:nvPr/>
            </p:nvSpPr>
            <p:spPr>
              <a:xfrm>
                <a:off x="3135513" y="58316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티웨이_항공" panose="02000300000000000000" pitchFamily="2" charset="-127"/>
                    <a:cs typeface="Bebas" pitchFamily="34" charset="0"/>
                  </a:rPr>
                  <a:t>002</a:t>
                </a:r>
                <a:endParaRPr lang="en-US" dirty="0">
                  <a:latin typeface="티웨이_항공" panose="02000300000000000000" pitchFamily="2" charset="-127"/>
                </a:endParaRPr>
              </a:p>
            </p:txBody>
          </p:sp>
        </p:grpSp>
      </p:grpSp>
      <p:pic>
        <p:nvPicPr>
          <p:cNvPr id="13" name="Google Shape;146;p24">
            <a:extLst>
              <a:ext uri="{FF2B5EF4-FFF2-40B4-BE49-F238E27FC236}">
                <a16:creationId xmlns:a16="http://schemas.microsoft.com/office/drawing/2014/main" id="{AFA8AFD1-9591-468C-83B0-019F250A45E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2705100"/>
            <a:ext cx="8610600" cy="596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7;p24">
            <a:extLst>
              <a:ext uri="{FF2B5EF4-FFF2-40B4-BE49-F238E27FC236}">
                <a16:creationId xmlns:a16="http://schemas.microsoft.com/office/drawing/2014/main" id="{FBDB82CA-BCC0-4D97-9B76-5C1F3B3ED94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01200" y="2705100"/>
            <a:ext cx="7848600" cy="1474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458AB37-8BD7-49D6-A162-13782E9543C5}"/>
              </a:ext>
            </a:extLst>
          </p:cNvPr>
          <p:cNvGrpSpPr/>
          <p:nvPr/>
        </p:nvGrpSpPr>
        <p:grpSpPr>
          <a:xfrm>
            <a:off x="11041310" y="5690066"/>
            <a:ext cx="4968380" cy="2375812"/>
            <a:chOff x="11357400" y="6362700"/>
            <a:chExt cx="4203052" cy="1959800"/>
          </a:xfrm>
        </p:grpSpPr>
        <p:pic>
          <p:nvPicPr>
            <p:cNvPr id="15" name="Google Shape;148;p24">
              <a:extLst>
                <a:ext uri="{FF2B5EF4-FFF2-40B4-BE49-F238E27FC236}">
                  <a16:creationId xmlns:a16="http://schemas.microsoft.com/office/drawing/2014/main" id="{1CB2FB9A-16BB-497B-BEBF-802EB5F4818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89155"/>
            <a:stretch/>
          </p:blipFill>
          <p:spPr>
            <a:xfrm>
              <a:off x="14173200" y="6362700"/>
              <a:ext cx="1387252" cy="195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49;p24">
              <a:extLst>
                <a:ext uri="{FF2B5EF4-FFF2-40B4-BE49-F238E27FC236}">
                  <a16:creationId xmlns:a16="http://schemas.microsoft.com/office/drawing/2014/main" id="{5EEF31CE-4559-4476-A038-0F88DB5D1D9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77988"/>
            <a:stretch/>
          </p:blipFill>
          <p:spPr>
            <a:xfrm>
              <a:off x="11357400" y="6362700"/>
              <a:ext cx="2815800" cy="195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1E658D6C-3ECD-4DC1-B088-1CBEE2DCC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790700"/>
            <a:ext cx="9177064" cy="63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15714"/>
              </a:lnSpc>
              <a:spcBef>
                <a:spcPts val="0"/>
              </a:spcBef>
              <a:buNone/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딥러닝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: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정교한 </a:t>
            </a: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전처리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+ </a:t>
            </a:r>
            <a:r>
              <a:rPr lang="en-US" altLang="ko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Simple Dense Layer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ourier New"/>
                <a:sym typeface="Courier New"/>
              </a:rPr>
              <a:t>모델 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Google Shape;138;p23">
            <a:extLst>
              <a:ext uri="{FF2B5EF4-FFF2-40B4-BE49-F238E27FC236}">
                <a16:creationId xmlns:a16="http://schemas.microsoft.com/office/drawing/2014/main" id="{815B6BD4-03D0-4C76-8B05-CE9ACA258572}"/>
              </a:ext>
            </a:extLst>
          </p:cNvPr>
          <p:cNvSpPr txBox="1">
            <a:spLocks/>
          </p:cNvSpPr>
          <p:nvPr/>
        </p:nvSpPr>
        <p:spPr>
          <a:xfrm>
            <a:off x="9906000" y="4784345"/>
            <a:ext cx="6492380" cy="905721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티웨이_항공" panose="02000300000000000000" pitchFamily="2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lnSpc>
                <a:spcPct val="115714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사용된 </a:t>
            </a:r>
            <a:r>
              <a:rPr lang="ko-KR" alt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하이퍼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 파라미터 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/>
                <a:sym typeface="Courier New"/>
              </a:rPr>
              <a:t>앞 모델과 동일</a:t>
            </a: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04410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2070</Words>
  <Application>Microsoft Office PowerPoint</Application>
  <PresentationFormat>사용자 지정</PresentationFormat>
  <Paragraphs>674</Paragraphs>
  <Slides>55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나눔스퀘어</vt:lpstr>
      <vt:lpstr>나눔스퀘어 Bold</vt:lpstr>
      <vt:lpstr>맑은 고딕</vt:lpstr>
      <vt:lpstr>티웨이_항공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황예원</cp:lastModifiedBy>
  <cp:revision>64</cp:revision>
  <dcterms:created xsi:type="dcterms:W3CDTF">2022-01-30T04:11:31Z</dcterms:created>
  <dcterms:modified xsi:type="dcterms:W3CDTF">2022-02-05T14:11:51Z</dcterms:modified>
</cp:coreProperties>
</file>